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88" r:id="rId3"/>
    <p:sldId id="289" r:id="rId4"/>
    <p:sldId id="290" r:id="rId5"/>
    <p:sldId id="291" r:id="rId6"/>
    <p:sldId id="301" r:id="rId7"/>
    <p:sldId id="293" r:id="rId8"/>
    <p:sldId id="294" r:id="rId9"/>
    <p:sldId id="295" r:id="rId10"/>
    <p:sldId id="296" r:id="rId11"/>
    <p:sldId id="297" r:id="rId12"/>
    <p:sldId id="298" r:id="rId13"/>
    <p:sldId id="299" r:id="rId14"/>
    <p:sldId id="300" r:id="rId15"/>
    <p:sldId id="302" r:id="rId16"/>
    <p:sldId id="30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59571" autoAdjust="0"/>
  </p:normalViewPr>
  <p:slideViewPr>
    <p:cSldViewPr snapToGrid="0">
      <p:cViewPr varScale="1">
        <p:scale>
          <a:sx n="43" d="100"/>
          <a:sy n="43" d="100"/>
        </p:scale>
        <p:origin x="1770"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FF2049-7113-4BB6-BA02-83621828D332}" type="datetimeFigureOut">
              <a:rPr lang="en-IN" smtClean="0"/>
              <a:t>12-11-2020</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547E75-A705-4215-A528-109D525BF627}" type="slidenum">
              <a:rPr lang="en-IN" smtClean="0"/>
              <a:t>‹#›</a:t>
            </a:fld>
            <a:endParaRPr lang="en-IN"/>
          </a:p>
        </p:txBody>
      </p:sp>
    </p:spTree>
    <p:extLst>
      <p:ext uri="{BB962C8B-B14F-4D97-AF65-F5344CB8AC3E}">
        <p14:creationId xmlns:p14="http://schemas.microsoft.com/office/powerpoint/2010/main" val="3941874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In the year 2006, NMOGA matured into </a:t>
            </a:r>
            <a:r>
              <a:rPr lang="en-US" sz="1200" b="0" i="0" u="none" strike="noStrike" kern="1200" dirty="0" err="1">
                <a:solidFill>
                  <a:schemeClr val="tx1"/>
                </a:solidFill>
                <a:effectLst/>
                <a:latin typeface="+mn-lt"/>
                <a:ea typeface="+mn-ea"/>
                <a:cs typeface="+mn-cs"/>
              </a:rPr>
              <a:t>Navi</a:t>
            </a:r>
            <a:r>
              <a:rPr lang="en-US" sz="1200" b="0" i="0" u="none" strike="noStrike" kern="1200" dirty="0">
                <a:solidFill>
                  <a:schemeClr val="tx1"/>
                </a:solidFill>
                <a:effectLst/>
                <a:latin typeface="+mn-lt"/>
                <a:ea typeface="+mn-ea"/>
                <a:cs typeface="+mn-cs"/>
              </a:rPr>
              <a:t> Mumbai Ob-Gyn Society. This was the turning point and we have never looked back. Since 1993 we have been having an Annual Conference every year. Integral part of the Annual Conference were two important and prestigious orations.</a:t>
            </a:r>
          </a:p>
          <a:p>
            <a:r>
              <a:rPr lang="en-US" sz="1200" b="0" i="0" u="none" strike="noStrike" kern="1200" dirty="0">
                <a:solidFill>
                  <a:schemeClr val="tx1"/>
                </a:solidFill>
                <a:effectLst/>
                <a:latin typeface="+mn-lt"/>
                <a:ea typeface="+mn-ea"/>
                <a:cs typeface="+mn-cs"/>
              </a:rPr>
              <a:t>Mayer Organic oration after completing pre decided years of funding became NMOGS oration. Since then very senior Gynecologists have delivered this oration. Every alternate year Past President has the </a:t>
            </a:r>
            <a:r>
              <a:rPr lang="en-US" sz="1200" b="0" i="0" u="none" strike="noStrike" kern="1200" dirty="0" err="1">
                <a:solidFill>
                  <a:schemeClr val="tx1"/>
                </a:solidFill>
                <a:effectLst/>
                <a:latin typeface="+mn-lt"/>
                <a:ea typeface="+mn-ea"/>
                <a:cs typeface="+mn-cs"/>
              </a:rPr>
              <a:t>honour</a:t>
            </a:r>
            <a:r>
              <a:rPr lang="en-US" sz="1200" b="0" i="0" u="none" strike="noStrike" kern="1200" dirty="0">
                <a:solidFill>
                  <a:schemeClr val="tx1"/>
                </a:solidFill>
                <a:effectLst/>
                <a:latin typeface="+mn-lt"/>
                <a:ea typeface="+mn-ea"/>
                <a:cs typeface="+mn-cs"/>
              </a:rPr>
              <a:t> to deliver NMOGS oration on the topic of his/her choice.</a:t>
            </a:r>
          </a:p>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1</a:t>
            </a:fld>
            <a:endParaRPr lang="en-IN"/>
          </a:p>
        </p:txBody>
      </p:sp>
    </p:spTree>
    <p:extLst>
      <p:ext uri="{BB962C8B-B14F-4D97-AF65-F5344CB8AC3E}">
        <p14:creationId xmlns:p14="http://schemas.microsoft.com/office/powerpoint/2010/main" val="165605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2</a:t>
            </a:fld>
            <a:endParaRPr lang="en-IN"/>
          </a:p>
        </p:txBody>
      </p:sp>
    </p:spTree>
    <p:extLst>
      <p:ext uri="{BB962C8B-B14F-4D97-AF65-F5344CB8AC3E}">
        <p14:creationId xmlns:p14="http://schemas.microsoft.com/office/powerpoint/2010/main" val="887507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3</a:t>
            </a:fld>
            <a:endParaRPr lang="en-IN"/>
          </a:p>
        </p:txBody>
      </p:sp>
    </p:spTree>
    <p:extLst>
      <p:ext uri="{BB962C8B-B14F-4D97-AF65-F5344CB8AC3E}">
        <p14:creationId xmlns:p14="http://schemas.microsoft.com/office/powerpoint/2010/main" val="887507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4</a:t>
            </a:fld>
            <a:endParaRPr lang="en-IN"/>
          </a:p>
        </p:txBody>
      </p:sp>
    </p:spTree>
    <p:extLst>
      <p:ext uri="{BB962C8B-B14F-4D97-AF65-F5344CB8AC3E}">
        <p14:creationId xmlns:p14="http://schemas.microsoft.com/office/powerpoint/2010/main" val="887507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5</a:t>
            </a:fld>
            <a:endParaRPr lang="en-IN"/>
          </a:p>
        </p:txBody>
      </p:sp>
    </p:spTree>
    <p:extLst>
      <p:ext uri="{BB962C8B-B14F-4D97-AF65-F5344CB8AC3E}">
        <p14:creationId xmlns:p14="http://schemas.microsoft.com/office/powerpoint/2010/main" val="887507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6</a:t>
            </a:fld>
            <a:endParaRPr lang="en-IN"/>
          </a:p>
        </p:txBody>
      </p:sp>
    </p:spTree>
    <p:extLst>
      <p:ext uri="{BB962C8B-B14F-4D97-AF65-F5344CB8AC3E}">
        <p14:creationId xmlns:p14="http://schemas.microsoft.com/office/powerpoint/2010/main" val="887507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7</a:t>
            </a:fld>
            <a:endParaRPr lang="en-IN"/>
          </a:p>
        </p:txBody>
      </p:sp>
    </p:spTree>
    <p:extLst>
      <p:ext uri="{BB962C8B-B14F-4D97-AF65-F5344CB8AC3E}">
        <p14:creationId xmlns:p14="http://schemas.microsoft.com/office/powerpoint/2010/main" val="887507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8</a:t>
            </a:fld>
            <a:endParaRPr lang="en-IN"/>
          </a:p>
        </p:txBody>
      </p:sp>
    </p:spTree>
    <p:extLst>
      <p:ext uri="{BB962C8B-B14F-4D97-AF65-F5344CB8AC3E}">
        <p14:creationId xmlns:p14="http://schemas.microsoft.com/office/powerpoint/2010/main" val="8875074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9</a:t>
            </a:fld>
            <a:endParaRPr lang="en-IN"/>
          </a:p>
        </p:txBody>
      </p:sp>
    </p:spTree>
    <p:extLst>
      <p:ext uri="{BB962C8B-B14F-4D97-AF65-F5344CB8AC3E}">
        <p14:creationId xmlns:p14="http://schemas.microsoft.com/office/powerpoint/2010/main" val="887507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10</a:t>
            </a:fld>
            <a:endParaRPr lang="en-IN"/>
          </a:p>
        </p:txBody>
      </p:sp>
    </p:spTree>
    <p:extLst>
      <p:ext uri="{BB962C8B-B14F-4D97-AF65-F5344CB8AC3E}">
        <p14:creationId xmlns:p14="http://schemas.microsoft.com/office/powerpoint/2010/main" val="887507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11</a:t>
            </a:fld>
            <a:endParaRPr lang="en-IN"/>
          </a:p>
        </p:txBody>
      </p:sp>
    </p:spTree>
    <p:extLst>
      <p:ext uri="{BB962C8B-B14F-4D97-AF65-F5344CB8AC3E}">
        <p14:creationId xmlns:p14="http://schemas.microsoft.com/office/powerpoint/2010/main" val="887507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12</a:t>
            </a:fld>
            <a:endParaRPr lang="en-IN"/>
          </a:p>
        </p:txBody>
      </p:sp>
    </p:spTree>
    <p:extLst>
      <p:ext uri="{BB962C8B-B14F-4D97-AF65-F5344CB8AC3E}">
        <p14:creationId xmlns:p14="http://schemas.microsoft.com/office/powerpoint/2010/main" val="887507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13</a:t>
            </a:fld>
            <a:endParaRPr lang="en-IN"/>
          </a:p>
        </p:txBody>
      </p:sp>
    </p:spTree>
    <p:extLst>
      <p:ext uri="{BB962C8B-B14F-4D97-AF65-F5344CB8AC3E}">
        <p14:creationId xmlns:p14="http://schemas.microsoft.com/office/powerpoint/2010/main" val="8875074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14</a:t>
            </a:fld>
            <a:endParaRPr lang="en-IN"/>
          </a:p>
        </p:txBody>
      </p:sp>
    </p:spTree>
    <p:extLst>
      <p:ext uri="{BB962C8B-B14F-4D97-AF65-F5344CB8AC3E}">
        <p14:creationId xmlns:p14="http://schemas.microsoft.com/office/powerpoint/2010/main" val="8875074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47E75-A705-4215-A528-109D525BF627}" type="slidenum">
              <a:rPr lang="en-IN" smtClean="0"/>
              <a:t>16</a:t>
            </a:fld>
            <a:endParaRPr lang="en-IN"/>
          </a:p>
        </p:txBody>
      </p:sp>
    </p:spTree>
    <p:extLst>
      <p:ext uri="{BB962C8B-B14F-4D97-AF65-F5344CB8AC3E}">
        <p14:creationId xmlns:p14="http://schemas.microsoft.com/office/powerpoint/2010/main" val="2232553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ADE08-33A5-4E93-B277-D5BB400EE9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90D5582-C937-4E28-91E3-3943C2021A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FCAA914-58D9-46E6-9317-DC0A21772CF1}"/>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5" name="Footer Placeholder 4">
            <a:extLst>
              <a:ext uri="{FF2B5EF4-FFF2-40B4-BE49-F238E27FC236}">
                <a16:creationId xmlns:a16="http://schemas.microsoft.com/office/drawing/2014/main" id="{E09378D1-7079-42CB-935D-EEC61FC0485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BBD2535-5B9E-4C6E-91D7-F83F13E16CFD}"/>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1106819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D4272-9713-43DE-9CD4-DE1A14FD5FB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3AA115A-2F7B-41F5-B022-80D27457F0B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12B5D98-DEB2-409C-BBF4-383E83931E66}"/>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5" name="Footer Placeholder 4">
            <a:extLst>
              <a:ext uri="{FF2B5EF4-FFF2-40B4-BE49-F238E27FC236}">
                <a16:creationId xmlns:a16="http://schemas.microsoft.com/office/drawing/2014/main" id="{33EBBB72-42AD-432C-BF1B-828CFE1E978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042FF9E-1B5F-4CA7-9748-7BB6BA0FA810}"/>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1280854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6B42C-8551-4D15-A2D3-BFD1E6476E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E48CE76-465F-4E17-9034-ECC2F24C01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CF79F14-51B4-41A2-8611-0187FA8EF6BA}"/>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5" name="Footer Placeholder 4">
            <a:extLst>
              <a:ext uri="{FF2B5EF4-FFF2-40B4-BE49-F238E27FC236}">
                <a16:creationId xmlns:a16="http://schemas.microsoft.com/office/drawing/2014/main" id="{D286193B-D53C-4547-8A04-2796FB7B254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F77CD7A-E549-41C5-8E76-567A3D60905F}"/>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236444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3AD61-6124-4F04-A644-0CDE40DE1C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E40E309-78AB-4901-8865-A14C1CD10AD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70338143-3848-4D9A-B50F-84A8C12296C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6E09D07-C137-47ED-B757-D55FEEC387C3}"/>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6" name="Footer Placeholder 5">
            <a:extLst>
              <a:ext uri="{FF2B5EF4-FFF2-40B4-BE49-F238E27FC236}">
                <a16:creationId xmlns:a16="http://schemas.microsoft.com/office/drawing/2014/main" id="{36EAD49F-0645-45A8-AE38-282365006FA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5C752D9-F192-456E-AF66-C3AEB94C2A42}"/>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3543262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90D45-17FD-419B-A011-C1C7C8EEE7E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595948F-3B5E-4702-A6D1-8C51FEE0E2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292D995-180B-471A-B372-037CB8495B8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CC9E703-E07D-4545-8E4E-4C92F3F23B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98ABAF5-C46C-4714-8244-941C0C34295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C80CC08-5D3B-44D5-9B0F-FFAC1D1B40F0}"/>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8" name="Footer Placeholder 7">
            <a:extLst>
              <a:ext uri="{FF2B5EF4-FFF2-40B4-BE49-F238E27FC236}">
                <a16:creationId xmlns:a16="http://schemas.microsoft.com/office/drawing/2014/main" id="{984CDE9F-7924-44D0-874F-B0F4E5854EB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958EB8F-4190-47F7-810C-C2DC762D655F}"/>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3944669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AA4EE-C361-4AB4-85FB-816BEF920E9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EC42AC01-3C86-4622-BF78-4539FD7E727D}"/>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4" name="Footer Placeholder 3">
            <a:extLst>
              <a:ext uri="{FF2B5EF4-FFF2-40B4-BE49-F238E27FC236}">
                <a16:creationId xmlns:a16="http://schemas.microsoft.com/office/drawing/2014/main" id="{DC74E6B1-3E8C-4993-A487-115122243AF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7A8FBCC3-5B60-4AF8-9B80-FB7843D7A493}"/>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1407573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88CE97-EDEC-4364-8782-7CB39FDF8D3B}"/>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3" name="Footer Placeholder 2">
            <a:extLst>
              <a:ext uri="{FF2B5EF4-FFF2-40B4-BE49-F238E27FC236}">
                <a16:creationId xmlns:a16="http://schemas.microsoft.com/office/drawing/2014/main" id="{8249A800-5009-41E8-A807-61A0364A1FF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EBD2211-DEF9-4D8E-B237-4E30C613170F}"/>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3263760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AF6C7-91D3-4237-9FE0-6B12EF768C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1CDB630D-843B-497E-9734-2A31EF7FBC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7D9DDA1-1996-48D2-98FB-BCD21F5C8D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42A1DC4-01D3-4F79-AFDF-6A79419AD3DE}"/>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6" name="Footer Placeholder 5">
            <a:extLst>
              <a:ext uri="{FF2B5EF4-FFF2-40B4-BE49-F238E27FC236}">
                <a16:creationId xmlns:a16="http://schemas.microsoft.com/office/drawing/2014/main" id="{E14A9EAF-94C7-4A32-A5E6-50542D11524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4C71410-E1D3-4E2C-BE19-D4EDC5AEF30C}"/>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3569327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85CF9-4624-4447-9433-299A09B4E2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5A7A888-25F0-41B3-AD82-9B631A8189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10FC37C-A2F8-469E-888E-625B15055F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5F75B98-A484-4C99-A960-9920FD9514DF}"/>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6" name="Footer Placeholder 5">
            <a:extLst>
              <a:ext uri="{FF2B5EF4-FFF2-40B4-BE49-F238E27FC236}">
                <a16:creationId xmlns:a16="http://schemas.microsoft.com/office/drawing/2014/main" id="{E72CA0BD-23BD-46F5-BB75-D8128F325A1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C6413AC-7B84-44E2-87EF-FEB5B9D407F3}"/>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1570850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787AC-55D1-460D-8669-66F7597D226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8D1455E-A53F-4D3F-887F-CF3879D1768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B141DFD-0317-431C-8E97-E64BB5AD0163}"/>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5" name="Footer Placeholder 4">
            <a:extLst>
              <a:ext uri="{FF2B5EF4-FFF2-40B4-BE49-F238E27FC236}">
                <a16:creationId xmlns:a16="http://schemas.microsoft.com/office/drawing/2014/main" id="{FEF8FE0B-892E-45E9-B66E-CD4AFB5D08D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DFA335D-93F2-4602-9ABD-6CF8E44D9F10}"/>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4203950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03625E-EE77-4FEE-89C2-2316586A1AF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5653B01-B717-4BD2-BB6F-C7A5AE17FD0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497423A-08DD-4F8E-98F3-59FADBB21250}"/>
              </a:ext>
            </a:extLst>
          </p:cNvPr>
          <p:cNvSpPr>
            <a:spLocks noGrp="1"/>
          </p:cNvSpPr>
          <p:nvPr>
            <p:ph type="dt" sz="half" idx="10"/>
          </p:nvPr>
        </p:nvSpPr>
        <p:spPr/>
        <p:txBody>
          <a:bodyPr/>
          <a:lstStyle/>
          <a:p>
            <a:fld id="{52460BC3-7814-4257-B491-445E5A0089E0}" type="datetimeFigureOut">
              <a:rPr lang="en-IN" smtClean="0"/>
              <a:t>12-11-2020</a:t>
            </a:fld>
            <a:endParaRPr lang="en-IN"/>
          </a:p>
        </p:txBody>
      </p:sp>
      <p:sp>
        <p:nvSpPr>
          <p:cNvPr id="5" name="Footer Placeholder 4">
            <a:extLst>
              <a:ext uri="{FF2B5EF4-FFF2-40B4-BE49-F238E27FC236}">
                <a16:creationId xmlns:a16="http://schemas.microsoft.com/office/drawing/2014/main" id="{55A4E7FE-75CF-41CF-82FA-86B5B616D15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486A0A-326B-4990-B8BB-C6EA5C01EA4D}"/>
              </a:ext>
            </a:extLst>
          </p:cNvPr>
          <p:cNvSpPr>
            <a:spLocks noGrp="1"/>
          </p:cNvSpPr>
          <p:nvPr>
            <p:ph type="sldNum" sz="quarter" idx="12"/>
          </p:nvPr>
        </p:nvSpPr>
        <p:spPr/>
        <p:txBody>
          <a:bodyPr/>
          <a:lstStyle/>
          <a:p>
            <a:fld id="{560DD40A-0A22-409E-9136-50D5D0625296}" type="slidenum">
              <a:rPr lang="en-IN" smtClean="0"/>
              <a:t>‹#›</a:t>
            </a:fld>
            <a:endParaRPr lang="en-IN"/>
          </a:p>
        </p:txBody>
      </p:sp>
    </p:spTree>
    <p:extLst>
      <p:ext uri="{BB962C8B-B14F-4D97-AF65-F5344CB8AC3E}">
        <p14:creationId xmlns:p14="http://schemas.microsoft.com/office/powerpoint/2010/main" val="2544587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3A256C-FCDE-4830-908D-9EEF0DE44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EF1FD69-1C25-4959-8AD1-706B49CDDC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7FFAF2E-5A38-44A9-AC0B-787F774654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460BC3-7814-4257-B491-445E5A0089E0}" type="datetimeFigureOut">
              <a:rPr lang="en-IN" smtClean="0"/>
              <a:t>12-11-2020</a:t>
            </a:fld>
            <a:endParaRPr lang="en-IN"/>
          </a:p>
        </p:txBody>
      </p:sp>
      <p:sp>
        <p:nvSpPr>
          <p:cNvPr id="5" name="Footer Placeholder 4">
            <a:extLst>
              <a:ext uri="{FF2B5EF4-FFF2-40B4-BE49-F238E27FC236}">
                <a16:creationId xmlns:a16="http://schemas.microsoft.com/office/drawing/2014/main" id="{E60D6ABD-359F-4708-AD91-B9EFA769F5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F698FF96-0756-472A-88CD-7D343F610F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0DD40A-0A22-409E-9136-50D5D0625296}" type="slidenum">
              <a:rPr lang="en-IN" smtClean="0"/>
              <a:t>‹#›</a:t>
            </a:fld>
            <a:endParaRPr lang="en-IN"/>
          </a:p>
        </p:txBody>
      </p:sp>
    </p:spTree>
    <p:extLst>
      <p:ext uri="{BB962C8B-B14F-4D97-AF65-F5344CB8AC3E}">
        <p14:creationId xmlns:p14="http://schemas.microsoft.com/office/powerpoint/2010/main" val="35007510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DFC3A-319B-4B1C-ABA0-FD623C093E3E}"/>
              </a:ext>
            </a:extLst>
          </p:cNvPr>
          <p:cNvSpPr>
            <a:spLocks noGrp="1"/>
          </p:cNvSpPr>
          <p:nvPr>
            <p:ph type="ctrTitle"/>
          </p:nvPr>
        </p:nvSpPr>
        <p:spPr/>
        <p:txBody>
          <a:bodyPr>
            <a:normAutofit fontScale="90000"/>
          </a:bodyPr>
          <a:lstStyle/>
          <a:p>
            <a:r>
              <a:rPr lang="en-IN" b="1" dirty="0"/>
              <a:t>Navi Mumbai </a:t>
            </a:r>
            <a:br>
              <a:rPr lang="en-IN" b="1" dirty="0"/>
            </a:br>
            <a:r>
              <a:rPr lang="en-IN" b="1" dirty="0"/>
              <a:t>Obstetrics &amp; Gynaecological Society</a:t>
            </a:r>
          </a:p>
        </p:txBody>
      </p:sp>
      <p:pic>
        <p:nvPicPr>
          <p:cNvPr id="5" name="Picture 4">
            <a:extLst>
              <a:ext uri="{FF2B5EF4-FFF2-40B4-BE49-F238E27FC236}">
                <a16:creationId xmlns:a16="http://schemas.microsoft.com/office/drawing/2014/main" id="{B2FF77AF-B8FD-412D-80F2-76703507BE9B}"/>
              </a:ext>
            </a:extLst>
          </p:cNvPr>
          <p:cNvPicPr>
            <a:picLocks noChangeAspect="1"/>
          </p:cNvPicPr>
          <p:nvPr/>
        </p:nvPicPr>
        <p: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12234" y="511502"/>
            <a:ext cx="1643888" cy="1932749"/>
          </a:xfrm>
          <a:prstGeom prst="rect">
            <a:avLst/>
          </a:prstGeom>
        </p:spPr>
      </p:pic>
    </p:spTree>
    <p:extLst>
      <p:ext uri="{BB962C8B-B14F-4D97-AF65-F5344CB8AC3E}">
        <p14:creationId xmlns:p14="http://schemas.microsoft.com/office/powerpoint/2010/main" val="1406605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656565"/>
                </a:solidFill>
                <a:effectLst/>
                <a:latin typeface="&amp;quot"/>
                <a:cs typeface="Arial" pitchFamily="34" charset="0"/>
              </a:rPr>
              <a:t>  </a:t>
            </a:r>
            <a:r>
              <a:rPr kumimoji="0" lang="en-US" sz="7500" b="0" i="0" u="none" strike="noStrike" cap="none" normalizeH="0" baseline="0" dirty="0">
                <a:ln>
                  <a:noFill/>
                </a:ln>
                <a:solidFill>
                  <a:srgbClr val="656565"/>
                </a:solidFill>
                <a:effectLst/>
                <a:latin typeface="&amp;quot"/>
                <a:cs typeface="Arial" pitchFamily="34" charset="0"/>
              </a:rPr>
              <a:t> </a:t>
            </a:r>
            <a:endParaRPr kumimoji="0" lang="en-US" sz="1300" b="1" i="0" u="none" strike="noStrike" cap="none" normalizeH="0" baseline="0" dirty="0">
              <a:ln>
                <a:noFill/>
              </a:ln>
              <a:solidFill>
                <a:srgbClr val="666666"/>
              </a:solidFill>
              <a:effectLst/>
              <a:latin typeface="&amp;quot"/>
              <a:cs typeface="Arial" pitchFamily="34" charset="0"/>
            </a:endParaRPr>
          </a:p>
        </p:txBody>
      </p:sp>
      <p:sp>
        <p:nvSpPr>
          <p:cNvPr id="3" name="Rectangle 2"/>
          <p:cNvSpPr/>
          <p:nvPr/>
        </p:nvSpPr>
        <p:spPr>
          <a:xfrm>
            <a:off x="4450080" y="1989237"/>
            <a:ext cx="6096000" cy="1477328"/>
          </a:xfrm>
          <a:prstGeom prst="rect">
            <a:avLst/>
          </a:prstGeom>
        </p:spPr>
        <p:txBody>
          <a:bodyPr>
            <a:spAutoFit/>
          </a:bodyPr>
          <a:lstStyle/>
          <a:p>
            <a:r>
              <a:rPr lang="en-US" sz="2400" b="1" dirty="0"/>
              <a:t>NMOGS Oration : Started in 2006</a:t>
            </a:r>
          </a:p>
          <a:p>
            <a:r>
              <a:rPr lang="en-US" sz="2400" b="1" dirty="0" err="1"/>
              <a:t>Menopaused</a:t>
            </a:r>
            <a:r>
              <a:rPr lang="en-US" sz="2400" b="1" dirty="0"/>
              <a:t> management-Revisited</a:t>
            </a:r>
            <a:br>
              <a:rPr lang="en-US" sz="2400" b="1" dirty="0"/>
            </a:br>
            <a:r>
              <a:rPr lang="en-US" sz="2400" b="1" dirty="0" err="1"/>
              <a:t>Dr</a:t>
            </a:r>
            <a:r>
              <a:rPr lang="en-US" sz="2400" b="1" dirty="0"/>
              <a:t> </a:t>
            </a:r>
            <a:r>
              <a:rPr lang="en-US" sz="2400" b="1" dirty="0" err="1"/>
              <a:t>Behram</a:t>
            </a:r>
            <a:r>
              <a:rPr lang="en-US" sz="2400" b="1" dirty="0"/>
              <a:t> </a:t>
            </a:r>
            <a:r>
              <a:rPr lang="en-US" sz="2400" b="1" dirty="0" err="1"/>
              <a:t>Anklesaria</a:t>
            </a:r>
            <a:endParaRPr lang="en-US" sz="2400" dirty="0"/>
          </a:p>
          <a:p>
            <a:pPr lvl="0" eaLnBrk="0" fontAlgn="base" hangingPunct="0">
              <a:spcBef>
                <a:spcPct val="0"/>
              </a:spcBef>
              <a:spcAft>
                <a:spcPct val="0"/>
              </a:spcAft>
            </a:pPr>
            <a:endParaRPr lang="en-US" dirty="0">
              <a:solidFill>
                <a:srgbClr val="656565"/>
              </a:solidFill>
              <a:latin typeface="&amp;quot"/>
              <a:cs typeface="Arial" pitchFamily="34" charset="0"/>
            </a:endParaRPr>
          </a:p>
        </p:txBody>
      </p:sp>
      <p:pic>
        <p:nvPicPr>
          <p:cNvPr id="10242"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9785" y="1755217"/>
            <a:ext cx="1946148" cy="2432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1078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656565"/>
                </a:solidFill>
                <a:effectLst/>
                <a:latin typeface="&amp;quot"/>
                <a:cs typeface="Arial" pitchFamily="34" charset="0"/>
              </a:rPr>
              <a:t>  </a:t>
            </a:r>
            <a:r>
              <a:rPr kumimoji="0" lang="en-US" sz="7500" b="0" i="0" u="none" strike="noStrike" cap="none" normalizeH="0" baseline="0" dirty="0">
                <a:ln>
                  <a:noFill/>
                </a:ln>
                <a:solidFill>
                  <a:srgbClr val="656565"/>
                </a:solidFill>
                <a:effectLst/>
                <a:latin typeface="&amp;quot"/>
                <a:cs typeface="Arial" pitchFamily="34" charset="0"/>
              </a:rPr>
              <a:t> </a:t>
            </a:r>
            <a:endParaRPr kumimoji="0" lang="en-US" sz="1300" b="1" i="0" u="none" strike="noStrike" cap="none" normalizeH="0" baseline="0" dirty="0">
              <a:ln>
                <a:noFill/>
              </a:ln>
              <a:solidFill>
                <a:srgbClr val="666666"/>
              </a:solidFill>
              <a:effectLst/>
              <a:latin typeface="&amp;quot"/>
              <a:cs typeface="Arial" pitchFamily="34" charset="0"/>
            </a:endParaRPr>
          </a:p>
        </p:txBody>
      </p:sp>
      <p:sp>
        <p:nvSpPr>
          <p:cNvPr id="3" name="Rectangle 2"/>
          <p:cNvSpPr/>
          <p:nvPr/>
        </p:nvSpPr>
        <p:spPr>
          <a:xfrm>
            <a:off x="3901440" y="1989237"/>
            <a:ext cx="6096000" cy="1569660"/>
          </a:xfrm>
          <a:prstGeom prst="rect">
            <a:avLst/>
          </a:prstGeom>
        </p:spPr>
        <p:txBody>
          <a:bodyPr>
            <a:spAutoFit/>
          </a:bodyPr>
          <a:lstStyle/>
          <a:p>
            <a:r>
              <a:rPr lang="en-US" sz="3200" b="1" dirty="0"/>
              <a:t>NMOGS Oration : 2007</a:t>
            </a:r>
          </a:p>
          <a:p>
            <a:r>
              <a:rPr lang="en-US" sz="3200" b="1" dirty="0"/>
              <a:t>Understanding Women</a:t>
            </a:r>
            <a:br>
              <a:rPr lang="en-US" sz="3200" b="1" dirty="0"/>
            </a:br>
            <a:r>
              <a:rPr lang="en-US" sz="3200" b="1" dirty="0" err="1"/>
              <a:t>Dr</a:t>
            </a:r>
            <a:r>
              <a:rPr lang="en-US" sz="3200" b="1" dirty="0"/>
              <a:t> P C </a:t>
            </a:r>
            <a:r>
              <a:rPr lang="en-US" sz="3200" b="1" dirty="0" err="1"/>
              <a:t>Mahapatra</a:t>
            </a:r>
            <a:endParaRPr lang="en-US" sz="3200" dirty="0"/>
          </a:p>
        </p:txBody>
      </p:sp>
      <p:pic>
        <p:nvPicPr>
          <p:cNvPr id="11266"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6365" y="1734254"/>
            <a:ext cx="1663700" cy="2079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8976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656565"/>
                </a:solidFill>
                <a:effectLst/>
                <a:latin typeface="&amp;quot"/>
                <a:cs typeface="Arial" pitchFamily="34" charset="0"/>
              </a:rPr>
              <a:t>  </a:t>
            </a:r>
            <a:r>
              <a:rPr kumimoji="0" lang="en-US" sz="7500" b="0" i="0" u="none" strike="noStrike" cap="none" normalizeH="0" baseline="0" dirty="0">
                <a:ln>
                  <a:noFill/>
                </a:ln>
                <a:solidFill>
                  <a:srgbClr val="656565"/>
                </a:solidFill>
                <a:effectLst/>
                <a:latin typeface="&amp;quot"/>
                <a:cs typeface="Arial" pitchFamily="34" charset="0"/>
              </a:rPr>
              <a:t> </a:t>
            </a:r>
            <a:endParaRPr kumimoji="0" lang="en-US" sz="1300" b="1" i="0" u="none" strike="noStrike" cap="none" normalizeH="0" baseline="0" dirty="0">
              <a:ln>
                <a:noFill/>
              </a:ln>
              <a:solidFill>
                <a:srgbClr val="666666"/>
              </a:solidFill>
              <a:effectLst/>
              <a:latin typeface="&amp;quot"/>
              <a:cs typeface="Arial" pitchFamily="34" charset="0"/>
            </a:endParaRPr>
          </a:p>
        </p:txBody>
      </p:sp>
      <p:sp>
        <p:nvSpPr>
          <p:cNvPr id="4" name="Rectangle 3"/>
          <p:cNvSpPr/>
          <p:nvPr/>
        </p:nvSpPr>
        <p:spPr>
          <a:xfrm>
            <a:off x="4841117" y="2370732"/>
            <a:ext cx="6096000" cy="1384995"/>
          </a:xfrm>
          <a:prstGeom prst="rect">
            <a:avLst/>
          </a:prstGeom>
        </p:spPr>
        <p:txBody>
          <a:bodyPr>
            <a:spAutoFit/>
          </a:bodyPr>
          <a:lstStyle/>
          <a:p>
            <a:r>
              <a:rPr lang="en-US" sz="2800" b="1" dirty="0"/>
              <a:t>NMOGS Oration : 2008</a:t>
            </a:r>
          </a:p>
          <a:p>
            <a:r>
              <a:rPr lang="en-US" sz="2800" b="1" dirty="0"/>
              <a:t>Surgery for infertility -Is it dead?</a:t>
            </a:r>
            <a:br>
              <a:rPr lang="en-US" sz="2800" b="1" dirty="0"/>
            </a:br>
            <a:r>
              <a:rPr lang="en-US" sz="2800" b="1" dirty="0" err="1"/>
              <a:t>Dr</a:t>
            </a:r>
            <a:r>
              <a:rPr lang="en-US" sz="2800" b="1" dirty="0"/>
              <a:t> </a:t>
            </a:r>
            <a:r>
              <a:rPr lang="en-US" sz="2800" b="1" dirty="0" err="1"/>
              <a:t>Kurian</a:t>
            </a:r>
            <a:r>
              <a:rPr lang="en-US" sz="2800" b="1" dirty="0"/>
              <a:t> Joseph</a:t>
            </a:r>
            <a:endParaRPr lang="en-US" sz="2800" dirty="0"/>
          </a:p>
        </p:txBody>
      </p:sp>
      <p:pic>
        <p:nvPicPr>
          <p:cNvPr id="12290"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0349" y="1634917"/>
            <a:ext cx="2029460" cy="2536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8226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656565"/>
                </a:solidFill>
                <a:effectLst/>
                <a:latin typeface="&amp;quot"/>
                <a:cs typeface="Arial" pitchFamily="34" charset="0"/>
              </a:rPr>
              <a:t>  </a:t>
            </a:r>
            <a:r>
              <a:rPr kumimoji="0" lang="en-US" sz="7500" b="0" i="0" u="none" strike="noStrike" cap="none" normalizeH="0" baseline="0" dirty="0">
                <a:ln>
                  <a:noFill/>
                </a:ln>
                <a:solidFill>
                  <a:srgbClr val="656565"/>
                </a:solidFill>
                <a:effectLst/>
                <a:latin typeface="&amp;quot"/>
                <a:cs typeface="Arial" pitchFamily="34" charset="0"/>
              </a:rPr>
              <a:t> </a:t>
            </a:r>
            <a:endParaRPr kumimoji="0" lang="en-US" sz="1300" b="1" i="0" u="none" strike="noStrike" cap="none" normalizeH="0" baseline="0" dirty="0">
              <a:ln>
                <a:noFill/>
              </a:ln>
              <a:solidFill>
                <a:srgbClr val="666666"/>
              </a:solidFill>
              <a:effectLst/>
              <a:latin typeface="&amp;quot"/>
              <a:cs typeface="Arial" pitchFamily="34" charset="0"/>
            </a:endParaRPr>
          </a:p>
        </p:txBody>
      </p:sp>
      <p:sp>
        <p:nvSpPr>
          <p:cNvPr id="3" name="Rectangle 2"/>
          <p:cNvSpPr/>
          <p:nvPr/>
        </p:nvSpPr>
        <p:spPr>
          <a:xfrm>
            <a:off x="3901440" y="1989237"/>
            <a:ext cx="6096000" cy="1569660"/>
          </a:xfrm>
          <a:prstGeom prst="rect">
            <a:avLst/>
          </a:prstGeom>
        </p:spPr>
        <p:txBody>
          <a:bodyPr>
            <a:spAutoFit/>
          </a:bodyPr>
          <a:lstStyle/>
          <a:p>
            <a:r>
              <a:rPr lang="en-US" sz="3200" b="1" dirty="0"/>
              <a:t>NMOGS Oration : 2009</a:t>
            </a:r>
          </a:p>
          <a:p>
            <a:r>
              <a:rPr lang="en-US" sz="3200" b="1" dirty="0"/>
              <a:t>My Patients My teacher</a:t>
            </a:r>
            <a:br>
              <a:rPr lang="en-US" sz="3200" b="1" dirty="0"/>
            </a:br>
            <a:r>
              <a:rPr lang="en-US" sz="3200" b="1" dirty="0" err="1"/>
              <a:t>Dr</a:t>
            </a:r>
            <a:r>
              <a:rPr lang="en-US" sz="3200" b="1" dirty="0"/>
              <a:t> </a:t>
            </a:r>
            <a:r>
              <a:rPr lang="en-US" sz="3200" b="1" dirty="0" err="1"/>
              <a:t>Surekha</a:t>
            </a:r>
            <a:r>
              <a:rPr lang="en-US" sz="3200" b="1" dirty="0"/>
              <a:t> </a:t>
            </a:r>
            <a:r>
              <a:rPr lang="en-US" sz="3200" b="1" dirty="0" err="1"/>
              <a:t>Mude</a:t>
            </a:r>
            <a:endParaRPr lang="en-US" sz="3200" dirty="0"/>
          </a:p>
        </p:txBody>
      </p:sp>
      <p:pic>
        <p:nvPicPr>
          <p:cNvPr id="13314"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4753" y="1659677"/>
            <a:ext cx="1901651" cy="2377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7081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656565"/>
                </a:solidFill>
                <a:effectLst/>
                <a:latin typeface="&amp;quot"/>
                <a:cs typeface="Arial" pitchFamily="34" charset="0"/>
              </a:rPr>
              <a:t>  </a:t>
            </a:r>
            <a:r>
              <a:rPr kumimoji="0" lang="en-US" sz="7500" b="0" i="0" u="none" strike="noStrike" cap="none" normalizeH="0" baseline="0" dirty="0">
                <a:ln>
                  <a:noFill/>
                </a:ln>
                <a:solidFill>
                  <a:srgbClr val="656565"/>
                </a:solidFill>
                <a:effectLst/>
                <a:latin typeface="&amp;quot"/>
                <a:cs typeface="Arial" pitchFamily="34" charset="0"/>
              </a:rPr>
              <a:t> </a:t>
            </a:r>
            <a:endParaRPr kumimoji="0" lang="en-US" sz="1300" b="1" i="0" u="none" strike="noStrike" cap="none" normalizeH="0" baseline="0" dirty="0">
              <a:ln>
                <a:noFill/>
              </a:ln>
              <a:solidFill>
                <a:srgbClr val="666666"/>
              </a:solidFill>
              <a:effectLst/>
              <a:latin typeface="&amp;quot"/>
              <a:cs typeface="Arial" pitchFamily="34" charset="0"/>
            </a:endParaRPr>
          </a:p>
        </p:txBody>
      </p:sp>
      <p:sp>
        <p:nvSpPr>
          <p:cNvPr id="3" name="Rectangle 2"/>
          <p:cNvSpPr/>
          <p:nvPr/>
        </p:nvSpPr>
        <p:spPr>
          <a:xfrm>
            <a:off x="4307840" y="2255520"/>
            <a:ext cx="5689600" cy="1938992"/>
          </a:xfrm>
          <a:prstGeom prst="rect">
            <a:avLst/>
          </a:prstGeom>
        </p:spPr>
        <p:txBody>
          <a:bodyPr wrap="square">
            <a:spAutoFit/>
          </a:bodyPr>
          <a:lstStyle/>
          <a:p>
            <a:r>
              <a:rPr lang="en-US" sz="3200" b="1" dirty="0"/>
              <a:t>NMOGS Oration : 2010</a:t>
            </a:r>
          </a:p>
          <a:p>
            <a:r>
              <a:rPr lang="en-US" sz="3200" b="1" dirty="0"/>
              <a:t>I have learnt lessons in life</a:t>
            </a:r>
            <a:br>
              <a:rPr lang="en-US" sz="3200" b="1" dirty="0"/>
            </a:br>
            <a:r>
              <a:rPr lang="en-US" sz="3200" b="1" dirty="0" err="1"/>
              <a:t>Dr</a:t>
            </a:r>
            <a:r>
              <a:rPr lang="en-US" sz="3200" b="1" dirty="0"/>
              <a:t> </a:t>
            </a:r>
            <a:r>
              <a:rPr lang="en-US" sz="3200" b="1" dirty="0" err="1"/>
              <a:t>Mandakini</a:t>
            </a:r>
            <a:r>
              <a:rPr lang="en-US" sz="3200" b="1" dirty="0"/>
              <a:t> </a:t>
            </a:r>
            <a:r>
              <a:rPr lang="en-US" sz="3200" b="1" dirty="0" err="1"/>
              <a:t>Parihar</a:t>
            </a:r>
            <a:endParaRPr lang="en-US" sz="3200" dirty="0"/>
          </a:p>
          <a:p>
            <a:pPr lvl="0" eaLnBrk="0" fontAlgn="base" hangingPunct="0">
              <a:spcBef>
                <a:spcPct val="0"/>
              </a:spcBef>
              <a:spcAft>
                <a:spcPct val="0"/>
              </a:spcAft>
            </a:pPr>
            <a:endParaRPr lang="en-US" sz="2400" dirty="0">
              <a:solidFill>
                <a:srgbClr val="656565"/>
              </a:solidFill>
              <a:latin typeface="&amp;quot"/>
              <a:cs typeface="Arial" pitchFamily="34" charset="0"/>
            </a:endParaRPr>
          </a:p>
        </p:txBody>
      </p:sp>
      <p:pic>
        <p:nvPicPr>
          <p:cNvPr id="14338"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3943" y="1699305"/>
            <a:ext cx="2151380" cy="268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4281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656565"/>
                </a:solidFill>
                <a:effectLst/>
                <a:latin typeface="&amp;quot"/>
                <a:cs typeface="Arial" pitchFamily="34" charset="0"/>
              </a:rPr>
              <a:t>  </a:t>
            </a:r>
            <a:r>
              <a:rPr kumimoji="0" lang="en-US" sz="7500" b="0" i="0" u="none" strike="noStrike" cap="none" normalizeH="0" baseline="0" dirty="0">
                <a:ln>
                  <a:noFill/>
                </a:ln>
                <a:solidFill>
                  <a:srgbClr val="656565"/>
                </a:solidFill>
                <a:effectLst/>
                <a:latin typeface="&amp;quot"/>
                <a:cs typeface="Arial" pitchFamily="34" charset="0"/>
              </a:rPr>
              <a:t> </a:t>
            </a:r>
            <a:endParaRPr kumimoji="0" lang="en-US" sz="1300" b="1" i="0" u="none" strike="noStrike" cap="none" normalizeH="0" baseline="0" dirty="0">
              <a:ln>
                <a:noFill/>
              </a:ln>
              <a:solidFill>
                <a:srgbClr val="666666"/>
              </a:solidFill>
              <a:effectLst/>
              <a:latin typeface="&amp;quot"/>
              <a:cs typeface="Arial" pitchFamily="34" charset="0"/>
            </a:endParaRPr>
          </a:p>
        </p:txBody>
      </p:sp>
      <p:sp>
        <p:nvSpPr>
          <p:cNvPr id="3" name="Rectangle 2"/>
          <p:cNvSpPr/>
          <p:nvPr/>
        </p:nvSpPr>
        <p:spPr>
          <a:xfrm>
            <a:off x="3901440" y="1989237"/>
            <a:ext cx="6096000" cy="2062103"/>
          </a:xfrm>
          <a:prstGeom prst="rect">
            <a:avLst/>
          </a:prstGeom>
        </p:spPr>
        <p:txBody>
          <a:bodyPr>
            <a:spAutoFit/>
          </a:bodyPr>
          <a:lstStyle/>
          <a:p>
            <a:r>
              <a:rPr lang="en-US" sz="3200" b="1" dirty="0"/>
              <a:t>NMOGS Oration : 2011</a:t>
            </a:r>
          </a:p>
          <a:p>
            <a:r>
              <a:rPr lang="en-US" sz="3200" b="1" dirty="0"/>
              <a:t>Is technology causing more grief than relief</a:t>
            </a:r>
            <a:br>
              <a:rPr lang="en-US" sz="3200" b="1" dirty="0"/>
            </a:br>
            <a:r>
              <a:rPr lang="en-US" sz="3200" b="1" dirty="0" err="1"/>
              <a:t>Dr</a:t>
            </a:r>
            <a:r>
              <a:rPr lang="en-US" sz="3200" b="1" dirty="0"/>
              <a:t> </a:t>
            </a:r>
            <a:r>
              <a:rPr lang="en-US" sz="3200" b="1" dirty="0" err="1"/>
              <a:t>Uday</a:t>
            </a:r>
            <a:r>
              <a:rPr lang="en-US" sz="3200" b="1" dirty="0"/>
              <a:t> </a:t>
            </a:r>
            <a:r>
              <a:rPr lang="en-US" sz="3200" b="1" dirty="0" err="1"/>
              <a:t>Thanawala</a:t>
            </a:r>
            <a:endParaRPr lang="en-US" sz="3200" dirty="0"/>
          </a:p>
        </p:txBody>
      </p:sp>
      <p:pic>
        <p:nvPicPr>
          <p:cNvPr id="15362"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3855" y="1739939"/>
            <a:ext cx="2039929" cy="2549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7628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656565"/>
                </a:solidFill>
                <a:effectLst/>
                <a:latin typeface="&amp;quot"/>
                <a:cs typeface="Arial" pitchFamily="34" charset="0"/>
              </a:rPr>
              <a:t>  </a:t>
            </a:r>
            <a:r>
              <a:rPr kumimoji="0" lang="en-US" sz="7500" b="0" i="0" u="none" strike="noStrike" cap="none" normalizeH="0" baseline="0" dirty="0">
                <a:ln>
                  <a:noFill/>
                </a:ln>
                <a:solidFill>
                  <a:srgbClr val="656565"/>
                </a:solidFill>
                <a:effectLst/>
                <a:latin typeface="&amp;quot"/>
                <a:cs typeface="Arial" pitchFamily="34" charset="0"/>
              </a:rPr>
              <a:t> </a:t>
            </a:r>
            <a:endParaRPr kumimoji="0" lang="en-US" sz="1300" b="1" i="0" u="none" strike="noStrike" cap="none" normalizeH="0" baseline="0" dirty="0">
              <a:ln>
                <a:noFill/>
              </a:ln>
              <a:solidFill>
                <a:srgbClr val="666666"/>
              </a:solidFill>
              <a:effectLst/>
              <a:latin typeface="&amp;quot"/>
              <a:cs typeface="Arial" pitchFamily="34" charset="0"/>
            </a:endParaRPr>
          </a:p>
        </p:txBody>
      </p:sp>
      <p:sp>
        <p:nvSpPr>
          <p:cNvPr id="3" name="Rectangle 2"/>
          <p:cNvSpPr/>
          <p:nvPr/>
        </p:nvSpPr>
        <p:spPr>
          <a:xfrm>
            <a:off x="3901440" y="1989237"/>
            <a:ext cx="6096000" cy="2554545"/>
          </a:xfrm>
          <a:prstGeom prst="rect">
            <a:avLst/>
          </a:prstGeom>
        </p:spPr>
        <p:txBody>
          <a:bodyPr>
            <a:spAutoFit/>
          </a:bodyPr>
          <a:lstStyle/>
          <a:p>
            <a:r>
              <a:rPr lang="en-IN" sz="3200" b="1" dirty="0"/>
              <a:t>NMOGS Oration : 2012</a:t>
            </a:r>
          </a:p>
          <a:p>
            <a:r>
              <a:rPr lang="en-IN" sz="3200" b="1" dirty="0"/>
              <a:t>Diagnosis and management of adnexal masses - a dilemma in clinical practice</a:t>
            </a:r>
            <a:br>
              <a:rPr lang="en-IN" sz="3200" b="1" dirty="0"/>
            </a:br>
            <a:r>
              <a:rPr lang="en-IN" sz="3200" b="1" dirty="0"/>
              <a:t>Dr </a:t>
            </a:r>
            <a:r>
              <a:rPr lang="en-IN" sz="3200" b="1" dirty="0" err="1"/>
              <a:t>Pratap</a:t>
            </a:r>
            <a:r>
              <a:rPr lang="en-IN" sz="3200" b="1" dirty="0"/>
              <a:t> Kumar (</a:t>
            </a:r>
            <a:r>
              <a:rPr lang="en-IN" sz="3200" b="1" dirty="0" err="1"/>
              <a:t>Manipal</a:t>
            </a:r>
            <a:r>
              <a:rPr lang="en-IN" sz="3200" b="1" dirty="0"/>
              <a:t>)</a:t>
            </a:r>
            <a:endParaRPr lang="en-IN" sz="3200" dirty="0"/>
          </a:p>
        </p:txBody>
      </p:sp>
      <p:pic>
        <p:nvPicPr>
          <p:cNvPr id="16386"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0449" y="1942884"/>
            <a:ext cx="2080719" cy="2600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8664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656565"/>
                </a:solidFill>
                <a:effectLst/>
                <a:latin typeface="&amp;quot"/>
                <a:cs typeface="Arial" pitchFamily="34" charset="0"/>
              </a:rPr>
              <a:t>  </a:t>
            </a:r>
            <a:r>
              <a:rPr kumimoji="0" lang="en-US" sz="7500" b="0" i="0" u="none" strike="noStrike" cap="none" normalizeH="0" baseline="0" dirty="0">
                <a:ln>
                  <a:noFill/>
                </a:ln>
                <a:solidFill>
                  <a:srgbClr val="656565"/>
                </a:solidFill>
                <a:effectLst/>
                <a:latin typeface="&amp;quot"/>
                <a:cs typeface="Arial" pitchFamily="34" charset="0"/>
              </a:rPr>
              <a:t> </a:t>
            </a:r>
            <a:endParaRPr kumimoji="0" lang="en-US" sz="1300" b="1" i="0" u="none" strike="noStrike" cap="none" normalizeH="0" baseline="0" dirty="0">
              <a:ln>
                <a:noFill/>
              </a:ln>
              <a:solidFill>
                <a:srgbClr val="666666"/>
              </a:solidFill>
              <a:effectLst/>
              <a:latin typeface="&amp;quot"/>
              <a:cs typeface="Arial" pitchFamily="34" charset="0"/>
            </a:endParaRPr>
          </a:p>
        </p:txBody>
      </p:sp>
      <p:pic>
        <p:nvPicPr>
          <p:cNvPr id="17410"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1327" y="1531827"/>
            <a:ext cx="2488866" cy="311108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507032" y="2394870"/>
            <a:ext cx="6314607" cy="1569660"/>
          </a:xfrm>
          <a:prstGeom prst="rect">
            <a:avLst/>
          </a:prstGeom>
        </p:spPr>
        <p:txBody>
          <a:bodyPr wrap="square">
            <a:spAutoFit/>
          </a:bodyPr>
          <a:lstStyle/>
          <a:p>
            <a:r>
              <a:rPr lang="en-US" sz="3200" b="1" dirty="0"/>
              <a:t>NMOGS Oration : 2013</a:t>
            </a:r>
          </a:p>
          <a:p>
            <a:r>
              <a:rPr lang="en-US" sz="3200" b="1" dirty="0"/>
              <a:t>Safe Patient Safe Doctor</a:t>
            </a:r>
            <a:br>
              <a:rPr lang="en-US" sz="3200" b="1" dirty="0"/>
            </a:br>
            <a:r>
              <a:rPr lang="en-US" sz="3200" b="1" dirty="0" err="1"/>
              <a:t>Dr</a:t>
            </a:r>
            <a:r>
              <a:rPr lang="en-US" sz="3200" b="1" dirty="0"/>
              <a:t> P C Jain</a:t>
            </a:r>
            <a:endParaRPr lang="en-US" sz="3200" dirty="0"/>
          </a:p>
        </p:txBody>
      </p:sp>
    </p:spTree>
    <p:extLst>
      <p:ext uri="{BB962C8B-B14F-4D97-AF65-F5344CB8AC3E}">
        <p14:creationId xmlns:p14="http://schemas.microsoft.com/office/powerpoint/2010/main" val="1251549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656565"/>
                </a:solidFill>
                <a:effectLst/>
                <a:latin typeface="&amp;quot"/>
                <a:cs typeface="Arial" pitchFamily="34" charset="0"/>
              </a:rPr>
              <a:t>  </a:t>
            </a:r>
            <a:r>
              <a:rPr kumimoji="0" lang="en-US" sz="7500" b="0" i="0" u="none" strike="noStrike" cap="none" normalizeH="0" baseline="0" dirty="0">
                <a:ln>
                  <a:noFill/>
                </a:ln>
                <a:solidFill>
                  <a:srgbClr val="656565"/>
                </a:solidFill>
                <a:effectLst/>
                <a:latin typeface="&amp;quot"/>
                <a:cs typeface="Arial" pitchFamily="34" charset="0"/>
              </a:rPr>
              <a:t> </a:t>
            </a:r>
            <a:endParaRPr kumimoji="0" lang="en-US" sz="1300" b="1" i="0" u="none" strike="noStrike" cap="none" normalizeH="0" baseline="0" dirty="0">
              <a:ln>
                <a:noFill/>
              </a:ln>
              <a:solidFill>
                <a:srgbClr val="666666"/>
              </a:solidFill>
              <a:effectLst/>
              <a:latin typeface="&amp;quot"/>
              <a:cs typeface="Arial" pitchFamily="34" charset="0"/>
            </a:endParaRPr>
          </a:p>
        </p:txBody>
      </p:sp>
      <p:sp>
        <p:nvSpPr>
          <p:cNvPr id="3" name="Rectangle 2"/>
          <p:cNvSpPr/>
          <p:nvPr/>
        </p:nvSpPr>
        <p:spPr>
          <a:xfrm>
            <a:off x="3901440" y="1989237"/>
            <a:ext cx="6096000" cy="2062103"/>
          </a:xfrm>
          <a:prstGeom prst="rect">
            <a:avLst/>
          </a:prstGeom>
        </p:spPr>
        <p:txBody>
          <a:bodyPr>
            <a:spAutoFit/>
          </a:bodyPr>
          <a:lstStyle/>
          <a:p>
            <a:r>
              <a:rPr lang="en-US" sz="3200" b="1" dirty="0"/>
              <a:t>NMOGS Oration : 2014</a:t>
            </a:r>
          </a:p>
          <a:p>
            <a:r>
              <a:rPr lang="en-US" sz="3200" b="1" dirty="0"/>
              <a:t>Compensation-How Much is Too Much</a:t>
            </a:r>
            <a:br>
              <a:rPr lang="en-US" sz="3200" b="1" dirty="0"/>
            </a:br>
            <a:r>
              <a:rPr lang="en-US" sz="3200" b="1" dirty="0" err="1"/>
              <a:t>Dr</a:t>
            </a:r>
            <a:r>
              <a:rPr lang="en-US" sz="3200" b="1" dirty="0"/>
              <a:t> </a:t>
            </a:r>
            <a:r>
              <a:rPr lang="en-US" sz="3200" b="1" dirty="0" err="1"/>
              <a:t>Neeraj</a:t>
            </a:r>
            <a:r>
              <a:rPr lang="en-US" sz="3200" b="1" dirty="0"/>
              <a:t> </a:t>
            </a:r>
            <a:r>
              <a:rPr lang="en-US" sz="3200" b="1" dirty="0" err="1"/>
              <a:t>Nagpal</a:t>
            </a:r>
            <a:endParaRPr lang="en-US" sz="3200" dirty="0"/>
          </a:p>
        </p:txBody>
      </p:sp>
      <p:pic>
        <p:nvPicPr>
          <p:cNvPr id="18434"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110" y="1535975"/>
            <a:ext cx="2374900" cy="2968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4830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656565"/>
                </a:solidFill>
                <a:effectLst/>
                <a:latin typeface="&amp;quot"/>
                <a:cs typeface="Arial" pitchFamily="34" charset="0"/>
              </a:rPr>
              <a:t>  </a:t>
            </a:r>
            <a:r>
              <a:rPr kumimoji="0" lang="en-US" sz="7500" b="0" i="0" u="none" strike="noStrike" cap="none" normalizeH="0" baseline="0" dirty="0">
                <a:ln>
                  <a:noFill/>
                </a:ln>
                <a:solidFill>
                  <a:srgbClr val="656565"/>
                </a:solidFill>
                <a:effectLst/>
                <a:latin typeface="&amp;quot"/>
                <a:cs typeface="Arial" pitchFamily="34" charset="0"/>
              </a:rPr>
              <a:t> </a:t>
            </a:r>
            <a:endParaRPr kumimoji="0" lang="en-US" sz="1300" b="1" i="0" u="none" strike="noStrike" cap="none" normalizeH="0" baseline="0" dirty="0">
              <a:ln>
                <a:noFill/>
              </a:ln>
              <a:solidFill>
                <a:srgbClr val="666666"/>
              </a:solidFill>
              <a:effectLst/>
              <a:latin typeface="&amp;quot"/>
              <a:cs typeface="Arial" pitchFamily="34" charset="0"/>
            </a:endParaRPr>
          </a:p>
        </p:txBody>
      </p:sp>
      <p:sp>
        <p:nvSpPr>
          <p:cNvPr id="3" name="Rectangle 2"/>
          <p:cNvSpPr/>
          <p:nvPr/>
        </p:nvSpPr>
        <p:spPr>
          <a:xfrm>
            <a:off x="3901440" y="1989237"/>
            <a:ext cx="6096000" cy="2123658"/>
          </a:xfrm>
          <a:prstGeom prst="rect">
            <a:avLst/>
          </a:prstGeom>
        </p:spPr>
        <p:txBody>
          <a:bodyPr>
            <a:spAutoFit/>
          </a:bodyPr>
          <a:lstStyle/>
          <a:p>
            <a:r>
              <a:rPr lang="en-US" sz="3200" b="1" dirty="0"/>
              <a:t>NMOGS Oration : 2015</a:t>
            </a:r>
          </a:p>
          <a:p>
            <a:r>
              <a:rPr lang="en-US" sz="3600" b="1" dirty="0"/>
              <a:t>Infertility</a:t>
            </a:r>
            <a:r>
              <a:rPr lang="en-US" sz="3200" b="1" dirty="0"/>
              <a:t>: Facts, Fallacies &amp; Future</a:t>
            </a:r>
            <a:br>
              <a:rPr lang="en-US" sz="3200" b="1" dirty="0"/>
            </a:br>
            <a:r>
              <a:rPr lang="en-US" sz="3200" b="1" dirty="0" err="1"/>
              <a:t>Dr</a:t>
            </a:r>
            <a:r>
              <a:rPr lang="en-US" sz="3200" b="1" dirty="0"/>
              <a:t> Sham </a:t>
            </a:r>
            <a:r>
              <a:rPr lang="en-US" sz="3200" b="1" dirty="0" err="1"/>
              <a:t>Kulkarni</a:t>
            </a:r>
            <a:endParaRPr lang="en-US" sz="3200" dirty="0"/>
          </a:p>
        </p:txBody>
      </p:sp>
      <p:pic>
        <p:nvPicPr>
          <p:cNvPr id="19458"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870" y="1342466"/>
            <a:ext cx="2659380" cy="3324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159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656565"/>
                </a:solidFill>
                <a:effectLst/>
                <a:latin typeface="&amp;quot"/>
                <a:cs typeface="Arial" pitchFamily="34" charset="0"/>
              </a:rPr>
              <a:t>  </a:t>
            </a:r>
            <a:r>
              <a:rPr kumimoji="0" lang="en-US" sz="7500" b="0" i="0" u="none" strike="noStrike" cap="none" normalizeH="0" baseline="0" dirty="0">
                <a:ln>
                  <a:noFill/>
                </a:ln>
                <a:solidFill>
                  <a:srgbClr val="656565"/>
                </a:solidFill>
                <a:effectLst/>
                <a:latin typeface="&amp;quot"/>
                <a:cs typeface="Arial" pitchFamily="34" charset="0"/>
              </a:rPr>
              <a:t> </a:t>
            </a:r>
            <a:endParaRPr kumimoji="0" lang="en-US" sz="1300" b="1" i="0" u="none" strike="noStrike" cap="none" normalizeH="0" baseline="0" dirty="0">
              <a:ln>
                <a:noFill/>
              </a:ln>
              <a:solidFill>
                <a:srgbClr val="666666"/>
              </a:solidFill>
              <a:effectLst/>
              <a:latin typeface="&amp;quot"/>
              <a:cs typeface="Arial" pitchFamily="34" charset="0"/>
            </a:endParaRPr>
          </a:p>
        </p:txBody>
      </p:sp>
      <p:sp>
        <p:nvSpPr>
          <p:cNvPr id="3" name="Rectangle 2"/>
          <p:cNvSpPr/>
          <p:nvPr/>
        </p:nvSpPr>
        <p:spPr>
          <a:xfrm>
            <a:off x="3901440" y="1989237"/>
            <a:ext cx="6096000" cy="2062103"/>
          </a:xfrm>
          <a:prstGeom prst="rect">
            <a:avLst/>
          </a:prstGeom>
        </p:spPr>
        <p:txBody>
          <a:bodyPr>
            <a:spAutoFit/>
          </a:bodyPr>
          <a:lstStyle/>
          <a:p>
            <a:r>
              <a:rPr lang="en-US" sz="3200" b="1" dirty="0"/>
              <a:t>NMOGS Oration : 2016</a:t>
            </a:r>
          </a:p>
          <a:p>
            <a:r>
              <a:rPr lang="en-US" sz="3200" b="1" dirty="0"/>
              <a:t>Promoting female sexuality health and rights in India</a:t>
            </a:r>
            <a:br>
              <a:rPr lang="en-US" sz="3200" b="1" dirty="0"/>
            </a:br>
            <a:r>
              <a:rPr lang="en-US" sz="3200" b="1" dirty="0" err="1"/>
              <a:t>Dr</a:t>
            </a:r>
            <a:r>
              <a:rPr lang="en-US" sz="3200" b="1" dirty="0"/>
              <a:t> </a:t>
            </a:r>
            <a:r>
              <a:rPr lang="en-US" sz="3200" b="1" dirty="0" err="1"/>
              <a:t>Narayana</a:t>
            </a:r>
            <a:r>
              <a:rPr lang="en-US" sz="3200" b="1" dirty="0"/>
              <a:t> Reddy</a:t>
            </a:r>
            <a:endParaRPr lang="en-US" sz="3200" dirty="0"/>
          </a:p>
        </p:txBody>
      </p:sp>
      <p:pic>
        <p:nvPicPr>
          <p:cNvPr id="20482"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0470" y="1802675"/>
            <a:ext cx="1948180" cy="2435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816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656565"/>
                </a:solidFill>
                <a:effectLst/>
                <a:latin typeface="&amp;quot"/>
                <a:cs typeface="Arial" pitchFamily="34" charset="0"/>
              </a:rPr>
              <a:t>  </a:t>
            </a:r>
            <a:r>
              <a:rPr kumimoji="0" lang="en-US" sz="7500" b="0" i="0" u="none" strike="noStrike" cap="none" normalizeH="0" baseline="0" dirty="0">
                <a:ln>
                  <a:noFill/>
                </a:ln>
                <a:solidFill>
                  <a:srgbClr val="656565"/>
                </a:solidFill>
                <a:effectLst/>
                <a:latin typeface="&amp;quot"/>
                <a:cs typeface="Arial" pitchFamily="34" charset="0"/>
              </a:rPr>
              <a:t> </a:t>
            </a:r>
            <a:endParaRPr kumimoji="0" lang="en-US" sz="1300" b="1" i="0" u="none" strike="noStrike" cap="none" normalizeH="0" baseline="0" dirty="0">
              <a:ln>
                <a:noFill/>
              </a:ln>
              <a:solidFill>
                <a:srgbClr val="666666"/>
              </a:solidFill>
              <a:effectLst/>
              <a:latin typeface="&amp;quot"/>
              <a:cs typeface="Arial" pitchFamily="34" charset="0"/>
            </a:endParaRPr>
          </a:p>
        </p:txBody>
      </p:sp>
      <p:sp>
        <p:nvSpPr>
          <p:cNvPr id="3" name="Rectangle 2"/>
          <p:cNvSpPr/>
          <p:nvPr/>
        </p:nvSpPr>
        <p:spPr>
          <a:xfrm>
            <a:off x="3858322" y="2029522"/>
            <a:ext cx="6049908" cy="1846659"/>
          </a:xfrm>
          <a:prstGeom prst="rect">
            <a:avLst/>
          </a:prstGeom>
        </p:spPr>
        <p:txBody>
          <a:bodyPr wrap="square">
            <a:spAutoFit/>
          </a:bodyPr>
          <a:lstStyle/>
          <a:p>
            <a:r>
              <a:rPr lang="en-US" sz="3200" b="1" dirty="0"/>
              <a:t>NMOGS Oration : 2017</a:t>
            </a:r>
          </a:p>
          <a:p>
            <a:r>
              <a:rPr lang="en-US" sz="3200" b="1" dirty="0"/>
              <a:t>Still Birth -The Enigma Unresolved</a:t>
            </a:r>
            <a:br>
              <a:rPr lang="en-US" sz="3200" b="1" dirty="0"/>
            </a:br>
            <a:r>
              <a:rPr lang="en-US" sz="3200" b="1" dirty="0" err="1"/>
              <a:t>Dr</a:t>
            </a:r>
            <a:r>
              <a:rPr lang="en-US" sz="3200" b="1" dirty="0"/>
              <a:t> </a:t>
            </a:r>
            <a:r>
              <a:rPr lang="en-US" sz="3200" b="1" dirty="0" err="1"/>
              <a:t>Bharati</a:t>
            </a:r>
            <a:r>
              <a:rPr lang="en-US" sz="3200" b="1" dirty="0"/>
              <a:t> Morey</a:t>
            </a:r>
            <a:endParaRPr lang="en-US" sz="3200" dirty="0"/>
          </a:p>
          <a:p>
            <a:pPr lvl="0" eaLnBrk="0" fontAlgn="base" hangingPunct="0">
              <a:spcBef>
                <a:spcPct val="0"/>
              </a:spcBef>
              <a:spcAft>
                <a:spcPct val="0"/>
              </a:spcAft>
            </a:pPr>
            <a:endParaRPr lang="en-US" dirty="0">
              <a:solidFill>
                <a:srgbClr val="656565"/>
              </a:solidFill>
              <a:latin typeface="&amp;quot"/>
              <a:cs typeface="Arial" pitchFamily="34" charset="0"/>
            </a:endParaRPr>
          </a:p>
        </p:txBody>
      </p:sp>
      <p:pic>
        <p:nvPicPr>
          <p:cNvPr id="21506"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758" y="1453653"/>
            <a:ext cx="2334260" cy="2917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92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656565"/>
                </a:solidFill>
                <a:effectLst/>
                <a:latin typeface="&amp;quot"/>
                <a:cs typeface="Arial" pitchFamily="34" charset="0"/>
              </a:rPr>
              <a:t>  </a:t>
            </a:r>
            <a:r>
              <a:rPr kumimoji="0" lang="en-US" sz="7500" b="0" i="0" u="none" strike="noStrike" cap="none" normalizeH="0" baseline="0" dirty="0">
                <a:ln>
                  <a:noFill/>
                </a:ln>
                <a:solidFill>
                  <a:srgbClr val="656565"/>
                </a:solidFill>
                <a:effectLst/>
                <a:latin typeface="&amp;quot"/>
                <a:cs typeface="Arial" pitchFamily="34" charset="0"/>
              </a:rPr>
              <a:t> </a:t>
            </a:r>
            <a:endParaRPr kumimoji="0" lang="en-US" sz="1300" b="1" i="0" u="none" strike="noStrike" cap="none" normalizeH="0" baseline="0" dirty="0">
              <a:ln>
                <a:noFill/>
              </a:ln>
              <a:solidFill>
                <a:srgbClr val="666666"/>
              </a:solidFill>
              <a:effectLst/>
              <a:latin typeface="&amp;quot"/>
              <a:cs typeface="Arial" pitchFamily="34" charset="0"/>
            </a:endParaRPr>
          </a:p>
        </p:txBody>
      </p:sp>
      <p:pic>
        <p:nvPicPr>
          <p:cNvPr id="1026"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113" y="1476165"/>
            <a:ext cx="2107692" cy="263461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251200" y="1810703"/>
            <a:ext cx="6746240" cy="1569660"/>
          </a:xfrm>
          <a:prstGeom prst="rect">
            <a:avLst/>
          </a:prstGeom>
        </p:spPr>
        <p:txBody>
          <a:bodyPr wrap="square">
            <a:spAutoFit/>
          </a:bodyPr>
          <a:lstStyle/>
          <a:p>
            <a:pPr lvl="0" eaLnBrk="0" fontAlgn="base" hangingPunct="0">
              <a:spcBef>
                <a:spcPct val="0"/>
              </a:spcBef>
              <a:spcAft>
                <a:spcPct val="0"/>
              </a:spcAft>
            </a:pPr>
            <a:r>
              <a:rPr lang="en-US" sz="4000" b="1" dirty="0">
                <a:solidFill>
                  <a:srgbClr val="666666"/>
                </a:solidFill>
                <a:latin typeface="&amp;quot"/>
                <a:cs typeface="Arial" pitchFamily="34" charset="0"/>
              </a:rPr>
              <a:t>NMOGS Oration : 2018</a:t>
            </a:r>
          </a:p>
          <a:p>
            <a:pPr lvl="0" eaLnBrk="0" fontAlgn="base" hangingPunct="0">
              <a:spcBef>
                <a:spcPct val="0"/>
              </a:spcBef>
              <a:spcAft>
                <a:spcPct val="0"/>
              </a:spcAft>
            </a:pPr>
            <a:r>
              <a:rPr lang="en-US" sz="2400" b="1" dirty="0">
                <a:solidFill>
                  <a:srgbClr val="656565"/>
                </a:solidFill>
                <a:latin typeface="&amp;quot"/>
                <a:cs typeface="Arial" pitchFamily="34" charset="0"/>
              </a:rPr>
              <a:t>Respectful Maternity Care</a:t>
            </a:r>
            <a:br>
              <a:rPr lang="en-US" sz="2400" b="1" dirty="0">
                <a:solidFill>
                  <a:srgbClr val="656565"/>
                </a:solidFill>
                <a:latin typeface="&amp;quot"/>
                <a:cs typeface="Arial" pitchFamily="34" charset="0"/>
              </a:rPr>
            </a:br>
            <a:r>
              <a:rPr lang="en-US" sz="3200" b="1" dirty="0" err="1">
                <a:solidFill>
                  <a:srgbClr val="656565"/>
                </a:solidFill>
                <a:latin typeface="&amp;quot"/>
                <a:cs typeface="Arial" pitchFamily="34" charset="0"/>
              </a:rPr>
              <a:t>Dr</a:t>
            </a:r>
            <a:r>
              <a:rPr lang="en-US" sz="3200" b="1" dirty="0">
                <a:solidFill>
                  <a:srgbClr val="656565"/>
                </a:solidFill>
                <a:latin typeface="&amp;quot"/>
                <a:cs typeface="Arial" pitchFamily="34" charset="0"/>
              </a:rPr>
              <a:t> </a:t>
            </a:r>
            <a:r>
              <a:rPr lang="en-US" sz="3200" b="1" dirty="0" err="1">
                <a:solidFill>
                  <a:srgbClr val="656565"/>
                </a:solidFill>
                <a:latin typeface="&amp;quot"/>
                <a:cs typeface="Arial" pitchFamily="34" charset="0"/>
              </a:rPr>
              <a:t>Evita</a:t>
            </a:r>
            <a:r>
              <a:rPr lang="en-US" sz="3200" b="1" dirty="0">
                <a:solidFill>
                  <a:srgbClr val="656565"/>
                </a:solidFill>
                <a:latin typeface="&amp;quot"/>
                <a:cs typeface="Arial" pitchFamily="34" charset="0"/>
              </a:rPr>
              <a:t> Fernandez</a:t>
            </a:r>
          </a:p>
        </p:txBody>
      </p:sp>
    </p:spTree>
    <p:extLst>
      <p:ext uri="{BB962C8B-B14F-4D97-AF65-F5344CB8AC3E}">
        <p14:creationId xmlns:p14="http://schemas.microsoft.com/office/powerpoint/2010/main" val="3177555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3FD372-9863-44F2-BF3A-ED78CFEA925C}"/>
              </a:ext>
            </a:extLst>
          </p:cNvPr>
          <p:cNvSpPr/>
          <p:nvPr/>
        </p:nvSpPr>
        <p:spPr>
          <a:xfrm>
            <a:off x="3710104" y="2185238"/>
            <a:ext cx="7367239" cy="1631216"/>
          </a:xfrm>
          <a:prstGeom prst="rect">
            <a:avLst/>
          </a:prstGeom>
        </p:spPr>
        <p:txBody>
          <a:bodyPr wrap="square">
            <a:spAutoFit/>
          </a:bodyPr>
          <a:lstStyle/>
          <a:p>
            <a:r>
              <a:rPr lang="en-US" sz="3200" b="1" dirty="0">
                <a:solidFill>
                  <a:srgbClr val="666666"/>
                </a:solidFill>
                <a:latin typeface="&amp;quot"/>
              </a:rPr>
              <a:t>NMOGS Oration : 2019</a:t>
            </a:r>
          </a:p>
          <a:p>
            <a:r>
              <a:rPr lang="en-US" sz="3200" b="1" dirty="0">
                <a:solidFill>
                  <a:srgbClr val="656565"/>
                </a:solidFill>
                <a:latin typeface="&amp;quot"/>
              </a:rPr>
              <a:t>Every week counts ………..!</a:t>
            </a:r>
            <a:br>
              <a:rPr lang="en-US" sz="3200" b="1" dirty="0">
                <a:solidFill>
                  <a:srgbClr val="656565"/>
                </a:solidFill>
                <a:latin typeface="&amp;quot"/>
              </a:rPr>
            </a:br>
            <a:r>
              <a:rPr lang="en-US" sz="3200" b="1" dirty="0">
                <a:solidFill>
                  <a:srgbClr val="656565"/>
                </a:solidFill>
                <a:latin typeface="&amp;quot"/>
              </a:rPr>
              <a:t>Dr </a:t>
            </a:r>
            <a:r>
              <a:rPr lang="en-US" sz="3600" b="1" dirty="0">
                <a:solidFill>
                  <a:srgbClr val="656565"/>
                </a:solidFill>
                <a:latin typeface="&amp;quot"/>
              </a:rPr>
              <a:t>Anu</a:t>
            </a:r>
            <a:r>
              <a:rPr lang="en-US" sz="3200" b="1" dirty="0">
                <a:solidFill>
                  <a:srgbClr val="656565"/>
                </a:solidFill>
                <a:latin typeface="&amp;quot"/>
              </a:rPr>
              <a:t> </a:t>
            </a:r>
            <a:r>
              <a:rPr lang="en-US" sz="3200" b="1" dirty="0" err="1">
                <a:solidFill>
                  <a:srgbClr val="656565"/>
                </a:solidFill>
                <a:latin typeface="&amp;quot"/>
              </a:rPr>
              <a:t>Vij</a:t>
            </a:r>
            <a:endParaRPr lang="en-US" sz="3200" b="1" i="0" u="none" strike="noStrike" dirty="0">
              <a:solidFill>
                <a:srgbClr val="656565"/>
              </a:solidFill>
              <a:effectLst/>
              <a:latin typeface="&amp;quot"/>
            </a:endParaRPr>
          </a:p>
        </p:txBody>
      </p:sp>
      <p:pic>
        <p:nvPicPr>
          <p:cNvPr id="4" name="Picture 3">
            <a:extLst>
              <a:ext uri="{FF2B5EF4-FFF2-40B4-BE49-F238E27FC236}">
                <a16:creationId xmlns:a16="http://schemas.microsoft.com/office/drawing/2014/main" id="{4081A111-1848-4906-9215-3495B7D0FB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774" y="1704226"/>
            <a:ext cx="2074592" cy="2593241"/>
          </a:xfrm>
          <a:prstGeom prst="rect">
            <a:avLst/>
          </a:prstGeom>
        </p:spPr>
      </p:pic>
    </p:spTree>
    <p:extLst>
      <p:ext uri="{BB962C8B-B14F-4D97-AF65-F5344CB8AC3E}">
        <p14:creationId xmlns:p14="http://schemas.microsoft.com/office/powerpoint/2010/main" val="1765053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3FD372-9863-44F2-BF3A-ED78CFEA925C}"/>
              </a:ext>
            </a:extLst>
          </p:cNvPr>
          <p:cNvSpPr/>
          <p:nvPr/>
        </p:nvSpPr>
        <p:spPr>
          <a:xfrm>
            <a:off x="4612887" y="1922016"/>
            <a:ext cx="6363629" cy="1631216"/>
          </a:xfrm>
          <a:prstGeom prst="rect">
            <a:avLst/>
          </a:prstGeom>
        </p:spPr>
        <p:txBody>
          <a:bodyPr wrap="square">
            <a:spAutoFit/>
          </a:bodyPr>
          <a:lstStyle/>
          <a:p>
            <a:r>
              <a:rPr lang="en-US" sz="3200" b="1" dirty="0">
                <a:solidFill>
                  <a:srgbClr val="666666"/>
                </a:solidFill>
                <a:latin typeface="&amp;quot"/>
              </a:rPr>
              <a:t>NMOGS Oration : 2020</a:t>
            </a:r>
          </a:p>
          <a:p>
            <a:r>
              <a:rPr lang="en-US" sz="3200" b="1" dirty="0">
                <a:solidFill>
                  <a:srgbClr val="656565"/>
                </a:solidFill>
                <a:latin typeface="&amp;quot"/>
              </a:rPr>
              <a:t>        Happy Periods!</a:t>
            </a:r>
            <a:br>
              <a:rPr lang="en-US" sz="3200" b="1" dirty="0">
                <a:solidFill>
                  <a:srgbClr val="656565"/>
                </a:solidFill>
                <a:latin typeface="&amp;quot"/>
              </a:rPr>
            </a:br>
            <a:r>
              <a:rPr lang="en-US" sz="3200" b="1" dirty="0">
                <a:solidFill>
                  <a:srgbClr val="656565"/>
                </a:solidFill>
                <a:latin typeface="&amp;quot"/>
              </a:rPr>
              <a:t>Dr </a:t>
            </a:r>
            <a:r>
              <a:rPr lang="en-US" sz="3600" b="1" dirty="0">
                <a:solidFill>
                  <a:srgbClr val="656565"/>
                </a:solidFill>
                <a:latin typeface="&amp;quot"/>
              </a:rPr>
              <a:t>Meenakshi Bharath </a:t>
            </a:r>
            <a:endParaRPr lang="en-US" sz="3200" b="1" i="0" u="none" strike="noStrike" dirty="0">
              <a:solidFill>
                <a:srgbClr val="656565"/>
              </a:solidFill>
              <a:effectLst/>
              <a:latin typeface="&amp;quot"/>
            </a:endParaRPr>
          </a:p>
        </p:txBody>
      </p:sp>
      <p:pic>
        <p:nvPicPr>
          <p:cNvPr id="7" name="Picture 6">
            <a:extLst>
              <a:ext uri="{FF2B5EF4-FFF2-40B4-BE49-F238E27FC236}">
                <a16:creationId xmlns:a16="http://schemas.microsoft.com/office/drawing/2014/main" id="{B2C61839-A9D4-4D95-B573-39E4119CFA35}"/>
              </a:ext>
            </a:extLst>
          </p:cNvPr>
          <p:cNvPicPr>
            <a:picLocks noChangeAspect="1"/>
          </p:cNvPicPr>
          <p:nvPr/>
        </p:nvPicPr>
        <p:blipFill rotWithShape="1">
          <a:blip r:embed="rId3">
            <a:extLst>
              <a:ext uri="{28A0092B-C50C-407E-A947-70E740481C1C}">
                <a14:useLocalDpi xmlns:a14="http://schemas.microsoft.com/office/drawing/2010/main" val="0"/>
              </a:ext>
            </a:extLst>
          </a:blip>
          <a:srcRect l="10852" t="31318" r="58966" b="27895"/>
          <a:stretch/>
        </p:blipFill>
        <p:spPr>
          <a:xfrm>
            <a:off x="5129560" y="3741234"/>
            <a:ext cx="3679902" cy="2775085"/>
          </a:xfrm>
          <a:prstGeom prst="rect">
            <a:avLst/>
          </a:prstGeom>
        </p:spPr>
      </p:pic>
      <p:pic>
        <p:nvPicPr>
          <p:cNvPr id="8" name="Picture 7">
            <a:extLst>
              <a:ext uri="{FF2B5EF4-FFF2-40B4-BE49-F238E27FC236}">
                <a16:creationId xmlns:a16="http://schemas.microsoft.com/office/drawing/2014/main" id="{511F169F-3D3D-4397-8058-0ECE0769810D}"/>
              </a:ext>
            </a:extLst>
          </p:cNvPr>
          <p:cNvPicPr>
            <a:picLocks noChangeAspect="1"/>
          </p:cNvPicPr>
          <p:nvPr/>
        </p:nvPicPr>
        <p:blipFill rotWithShape="1">
          <a:blip r:embed="rId3">
            <a:extLst>
              <a:ext uri="{28A0092B-C50C-407E-A947-70E740481C1C}">
                <a14:useLocalDpi xmlns:a14="http://schemas.microsoft.com/office/drawing/2010/main" val="0"/>
              </a:ext>
            </a:extLst>
          </a:blip>
          <a:srcRect l="60836" t="25070" r="3368" b="25105"/>
          <a:stretch/>
        </p:blipFill>
        <p:spPr>
          <a:xfrm>
            <a:off x="1053905" y="1650380"/>
            <a:ext cx="2828461" cy="2620536"/>
          </a:xfrm>
          <a:prstGeom prst="rect">
            <a:avLst/>
          </a:prstGeom>
        </p:spPr>
      </p:pic>
    </p:spTree>
    <p:extLst>
      <p:ext uri="{BB962C8B-B14F-4D97-AF65-F5344CB8AC3E}">
        <p14:creationId xmlns:p14="http://schemas.microsoft.com/office/powerpoint/2010/main" val="26431149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472</TotalTime>
  <Words>339</Words>
  <Application>Microsoft Office PowerPoint</Application>
  <PresentationFormat>Widescreen</PresentationFormat>
  <Paragraphs>61</Paragraphs>
  <Slides>16</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&amp;quot</vt:lpstr>
      <vt:lpstr>Arial</vt:lpstr>
      <vt:lpstr>Calibri</vt:lpstr>
      <vt:lpstr>Calibri Light</vt:lpstr>
      <vt:lpstr>Office Theme</vt:lpstr>
      <vt:lpstr>Navi Mumbai  Obstetrics &amp; Gynaecological Society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Navi Mumbai Obstetrics &amp; Gynaecological Society</dc:title>
  <dc:creator>Dr Sucheta Kinjawadekar</dc:creator>
  <cp:lastModifiedBy>kk</cp:lastModifiedBy>
  <cp:revision>59</cp:revision>
  <dcterms:created xsi:type="dcterms:W3CDTF">2017-09-19T14:39:52Z</dcterms:created>
  <dcterms:modified xsi:type="dcterms:W3CDTF">2020-11-12T03:07:33Z</dcterms:modified>
</cp:coreProperties>
</file>