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56" r:id="rId2"/>
    <p:sldId id="288" r:id="rId3"/>
    <p:sldId id="289" r:id="rId4"/>
    <p:sldId id="290" r:id="rId5"/>
    <p:sldId id="291" r:id="rId6"/>
    <p:sldId id="301" r:id="rId7"/>
    <p:sldId id="293" r:id="rId8"/>
    <p:sldId id="294" r:id="rId9"/>
    <p:sldId id="295" r:id="rId10"/>
    <p:sldId id="296" r:id="rId11"/>
    <p:sldId id="297" r:id="rId12"/>
    <p:sldId id="298" r:id="rId13"/>
    <p:sldId id="299" r:id="rId14"/>
    <p:sldId id="300" r:id="rId15"/>
    <p:sldId id="302" r:id="rId16"/>
    <p:sldId id="314" r:id="rId17"/>
    <p:sldId id="312" r:id="rId18"/>
    <p:sldId id="313" r:id="rId19"/>
    <p:sldId id="317" r:id="rId20"/>
    <p:sldId id="319" r:id="rId21"/>
    <p:sldId id="320" r:id="rId22"/>
    <p:sldId id="32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21" autoAdjust="0"/>
    <p:restoredTop sz="87662" autoAdjust="0"/>
  </p:normalViewPr>
  <p:slideViewPr>
    <p:cSldViewPr snapToGrid="0" showGuides="1">
      <p:cViewPr varScale="1">
        <p:scale>
          <a:sx n="99" d="100"/>
          <a:sy n="99" d="100"/>
        </p:scale>
        <p:origin x="1020"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FF2049-7113-4BB6-BA02-83621828D332}" type="datetimeFigureOut">
              <a:rPr lang="en-IN" smtClean="0"/>
              <a:t>08-09-2026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547E75-A705-4215-A528-109D525BF627}" type="slidenum">
              <a:rPr lang="en-IN" smtClean="0"/>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In the year 2006, NMOGA matured into </a:t>
            </a:r>
            <a:r>
              <a:rPr lang="en-US" sz="1200" b="0" i="0" u="none" strike="noStrike" kern="1200" dirty="0" err="1">
                <a:solidFill>
                  <a:schemeClr val="tx1"/>
                </a:solidFill>
                <a:effectLst/>
                <a:latin typeface="+mn-lt"/>
                <a:ea typeface="+mn-ea"/>
                <a:cs typeface="+mn-cs"/>
              </a:rPr>
              <a:t>Navi</a:t>
            </a:r>
            <a:r>
              <a:rPr lang="en-US" sz="1200" b="0" i="0" u="none" strike="noStrike" kern="1200" dirty="0">
                <a:solidFill>
                  <a:schemeClr val="tx1"/>
                </a:solidFill>
                <a:effectLst/>
                <a:latin typeface="+mn-lt"/>
                <a:ea typeface="+mn-ea"/>
                <a:cs typeface="+mn-cs"/>
              </a:rPr>
              <a:t> Mumbai Ob-Gyn Society. This was the turning point and we have never looked back. Since 1993 we have been having an Annual Conference every year. Integral part of the Annual Conference were two important and prestigious orations.</a:t>
            </a:r>
          </a:p>
          <a:p>
            <a:r>
              <a:rPr lang="en-US" sz="1200" b="0" i="0" u="none" strike="noStrike" kern="1200" dirty="0">
                <a:solidFill>
                  <a:schemeClr val="tx1"/>
                </a:solidFill>
                <a:effectLst/>
                <a:latin typeface="+mn-lt"/>
                <a:ea typeface="+mn-ea"/>
                <a:cs typeface="+mn-cs"/>
              </a:rPr>
              <a:t>Mayer Organic oration after completing pre decided years of funding became NMOGS oration. Since then very senior Gynecologists have delivered this oration. Every alternate year Past President has the </a:t>
            </a:r>
            <a:r>
              <a:rPr lang="en-US" sz="1200" b="0" i="0" u="none" strike="noStrike" kern="1200" dirty="0" err="1">
                <a:solidFill>
                  <a:schemeClr val="tx1"/>
                </a:solidFill>
                <a:effectLst/>
                <a:latin typeface="+mn-lt"/>
                <a:ea typeface="+mn-ea"/>
                <a:cs typeface="+mn-cs"/>
              </a:rPr>
              <a:t>honour</a:t>
            </a:r>
            <a:r>
              <a:rPr lang="en-US" sz="1200" b="0" i="0" u="none" strike="noStrike" kern="1200" dirty="0">
                <a:solidFill>
                  <a:schemeClr val="tx1"/>
                </a:solidFill>
                <a:effectLst/>
                <a:latin typeface="+mn-lt"/>
                <a:ea typeface="+mn-ea"/>
                <a:cs typeface="+mn-cs"/>
              </a:rPr>
              <a:t> to deliver NMOGS oration on the topic of his/her choice.</a:t>
            </a:r>
          </a:p>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1</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2</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3</a:t>
            </a:fld>
            <a:endParaRPr lang="en-I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4</a:t>
            </a:fld>
            <a:endParaRPr lang="en-I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5</a:t>
            </a:fld>
            <a:endParaRPr lang="en-I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6</a:t>
            </a:fld>
            <a:endParaRPr lang="en-I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7</a:t>
            </a:fld>
            <a:endParaRPr lang="en-I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8</a:t>
            </a:fld>
            <a:endParaRPr lang="en-I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9</a:t>
            </a:fld>
            <a:endParaRPr lang="en-I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10</a:t>
            </a:fld>
            <a:endParaRPr lang="en-I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11</a:t>
            </a:fld>
            <a:endParaRPr lang="en-I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12</a:t>
            </a:fld>
            <a:endParaRPr lang="en-I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13</a:t>
            </a:fld>
            <a:endParaRPr lang="en-I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14</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tretch>
            <a:fillRect/>
          </a:stretch>
        </p:blipFill>
        <p:spPr>
          <a:xfrm>
            <a:off x="0" y="0"/>
            <a:ext cx="12208933" cy="6858000"/>
          </a:xfrm>
          <a:prstGeom prst="rect">
            <a:avLst/>
          </a:prstGeom>
          <a:noFill/>
          <a:ln w="9525">
            <a:noFill/>
          </a:ln>
        </p:spPr>
      </p:pic>
      <p:sp>
        <p:nvSpPr>
          <p:cNvPr id="2051" name="Rectangle 3"/>
          <p:cNvSpPr>
            <a:spLocks noGrp="1" noChangeArrowheads="1"/>
          </p:cNvSpPr>
          <p:nvPr>
            <p:ph type="ctrTitle"/>
          </p:nvPr>
        </p:nvSpPr>
        <p:spPr>
          <a:xfrm>
            <a:off x="624417" y="1196975"/>
            <a:ext cx="10943167" cy="1082675"/>
          </a:xfrm>
        </p:spPr>
        <p:txBody>
          <a:bodyPr/>
          <a:lstStyle>
            <a:lvl1pPr algn="ctr">
              <a:defRPr>
                <a:solidFill>
                  <a:schemeClr val="bg1"/>
                </a:solidFill>
              </a:defRPr>
            </a:lvl1pPr>
          </a:lstStyle>
          <a:p>
            <a:pPr lvl="0"/>
            <a:r>
              <a:rPr lang="en-US" altLang="zh-CN" noProof="0"/>
              <a:t>Click to edit Master title style</a:t>
            </a:r>
          </a:p>
        </p:txBody>
      </p:sp>
      <p:sp>
        <p:nvSpPr>
          <p:cNvPr id="2052" name="Rectangle 4"/>
          <p:cNvSpPr>
            <a:spLocks noGrp="1" noChangeArrowheads="1"/>
          </p:cNvSpPr>
          <p:nvPr>
            <p:ph type="subTitle" idx="1"/>
          </p:nvPr>
        </p:nvSpPr>
        <p:spPr>
          <a:xfrm>
            <a:off x="626533" y="2422525"/>
            <a:ext cx="10949517" cy="1752600"/>
          </a:xfrm>
        </p:spPr>
        <p:txBody>
          <a:bodyPr/>
          <a:lstStyle>
            <a:lvl1pPr marL="0" indent="0" algn="ctr">
              <a:buFontTx/>
              <a:buNone/>
              <a:defRPr>
                <a:solidFill>
                  <a:schemeClr val="bg1"/>
                </a:solidFill>
              </a:defRPr>
            </a:lvl1pPr>
          </a:lstStyle>
          <a:p>
            <a:pPr lvl="0"/>
            <a:r>
              <a:rPr lang="en-US" altLang="zh-CN" noProof="0"/>
              <a:t>Click to edit Master subtitle style</a:t>
            </a:r>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52460BC3-7814-4257-B491-445E5A0089E0}" type="datetimeFigureOut">
              <a:rPr lang="en-IN" smtClean="0"/>
              <a:t>08-09-2026</a:t>
            </a:fld>
            <a:endParaRPr lang="en-IN"/>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IN"/>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560DD40A-0A22-409E-9136-50D5D0625296}" type="slidenum">
              <a:rPr lang="en-IN" smtClean="0"/>
              <a:t>‹#›</a:t>
            </a:fld>
            <a:endParaRPr lang="en-IN"/>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460BC3-7814-4257-B491-445E5A0089E0}" type="datetimeFigureOut">
              <a:rPr lang="en-IN" smtClean="0"/>
              <a:t>08-09-2026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60DD40A-0A22-409E-9136-50D5D0625296}" type="slidenum">
              <a:rPr lang="en-IN" smtClean="0"/>
              <a:t>‹#›</a:t>
            </a:fld>
            <a:endParaRPr lang="en-IN"/>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52460BC3-7814-4257-B491-445E5A0089E0}" type="datetimeFigureOut">
              <a:rPr lang="en-IN" smtClean="0"/>
              <a:t>08-09-2026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60DD40A-0A22-409E-9136-50D5D0625296}" type="slidenum">
              <a:rPr lang="en-IN" smtClean="0"/>
              <a:t>‹#›</a:t>
            </a:fld>
            <a:endParaRPr lang="en-IN"/>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174750"/>
            <a:ext cx="53848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74750"/>
            <a:ext cx="53848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2460BC3-7814-4257-B491-445E5A0089E0}" type="datetimeFigureOut">
              <a:rPr lang="en-IN" smtClean="0"/>
              <a:t>08-09-2026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60DD40A-0A22-409E-9136-50D5D0625296}" type="slidenum">
              <a:rPr lang="en-IN" smtClean="0"/>
              <a:t>‹#›</a:t>
            </a:fld>
            <a:endParaRPr lang="en-IN"/>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7"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2460BC3-7814-4257-B491-445E5A0089E0}" type="datetimeFigureOut">
              <a:rPr lang="en-IN" smtClean="0"/>
              <a:t>08-09-2026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60DD40A-0A22-409E-9136-50D5D0625296}" type="slidenum">
              <a:rPr lang="en-IN" smtClean="0"/>
              <a:t>‹#›</a:t>
            </a:fld>
            <a:endParaRPr lang="en-IN"/>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2460BC3-7814-4257-B491-445E5A0089E0}" type="datetimeFigureOut">
              <a:rPr lang="en-IN" smtClean="0"/>
              <a:t>08-09-2026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60DD40A-0A22-409E-9136-50D5D0625296}" type="slidenum">
              <a:rPr lang="en-IN" smtClean="0"/>
              <a:t>‹#›</a:t>
            </a:fld>
            <a:endParaRPr lang="en-IN"/>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460BC3-7814-4257-B491-445E5A0089E0}" type="datetimeFigureOut">
              <a:rPr lang="en-IN" smtClean="0"/>
              <a:t>08-09-2026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60DD40A-0A22-409E-9136-50D5D0625296}" type="slidenum">
              <a:rPr lang="en-IN" smtClean="0"/>
              <a:t>‹#›</a:t>
            </a:fld>
            <a:endParaRPr lang="en-IN"/>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460BC3-7814-4257-B491-445E5A0089E0}" type="datetimeFigureOut">
              <a:rPr lang="en-IN" smtClean="0"/>
              <a:t>08-09-2026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60DD40A-0A22-409E-9136-50D5D0625296}" type="slidenum">
              <a:rPr lang="en-IN" smtClean="0"/>
              <a:t>‹#›</a:t>
            </a:fld>
            <a:endParaRPr lang="en-IN"/>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460BC3-7814-4257-B491-445E5A0089E0}" type="datetimeFigureOut">
              <a:rPr lang="en-IN" smtClean="0"/>
              <a:t>08-09-2026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60DD40A-0A22-409E-9136-50D5D0625296}" type="slidenum">
              <a:rPr lang="en-IN" smtClean="0"/>
              <a:t>‹#›</a:t>
            </a:fld>
            <a:endParaRPr lang="en-IN"/>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460BC3-7814-4257-B491-445E5A0089E0}" type="datetimeFigureOut">
              <a:rPr lang="en-IN" smtClean="0"/>
              <a:t>08-09-2026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60DD40A-0A22-409E-9136-50D5D0625296}" type="slidenum">
              <a:rPr lang="en-IN" smtClean="0"/>
              <a:t>‹#›</a:t>
            </a:fld>
            <a:endParaRPr lang="en-IN"/>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460BC3-7814-4257-B491-445E5A0089E0}" type="datetimeFigureOut">
              <a:rPr lang="en-IN" smtClean="0"/>
              <a:t>08-09-2026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60DD40A-0A22-409E-9136-50D5D0625296}" type="slidenum">
              <a:rPr lang="en-IN" smtClean="0"/>
              <a:t>‹#›</a:t>
            </a:fld>
            <a:endParaRPr lang="en-IN"/>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9"/>
          <p:cNvPicPr>
            <a:picLocks noChangeAspect="1"/>
          </p:cNvPicPr>
          <p:nvPr/>
        </p:nvPicPr>
        <p:blipFill>
          <a:blip r:embed="rId13"/>
          <a:stretch>
            <a:fillRect/>
          </a:stretch>
        </p:blipFill>
        <p:spPr>
          <a:xfrm>
            <a:off x="0" y="0"/>
            <a:ext cx="12208933" cy="6858000"/>
          </a:xfrm>
          <a:prstGeom prst="rect">
            <a:avLst/>
          </a:prstGeom>
          <a:noFill/>
          <a:ln w="9525">
            <a:noFill/>
          </a:ln>
        </p:spPr>
      </p:pic>
      <p:sp>
        <p:nvSpPr>
          <p:cNvPr id="1027" name="Rectangle 3"/>
          <p:cNvSpPr>
            <a:spLocks noGrp="1"/>
          </p:cNvSpPr>
          <p:nvPr>
            <p:ph type="title"/>
          </p:nvPr>
        </p:nvSpPr>
        <p:spPr>
          <a:xfrm>
            <a:off x="609600" y="190500"/>
            <a:ext cx="10972800" cy="582613"/>
          </a:xfrm>
          <a:prstGeom prst="rect">
            <a:avLst/>
          </a:prstGeom>
          <a:noFill/>
          <a:ln w="9525">
            <a:noFill/>
          </a:ln>
        </p:spPr>
        <p:txBody>
          <a:bodyPr anchor="ctr" anchorCtr="0"/>
          <a:lstStyle/>
          <a:p>
            <a:pPr lvl="0"/>
            <a:r>
              <a:rPr lang="en-US" altLang="zh-CN" dirty="0"/>
              <a:t>Click to edit Master title style</a:t>
            </a:r>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52460BC3-7814-4257-B491-445E5A0089E0}" type="datetimeFigureOut">
              <a:rPr lang="en-IN" smtClean="0"/>
              <a:t>08-09-2026</a:t>
            </a:fld>
            <a:endParaRPr lang="en-IN"/>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IN"/>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560DD40A-0A22-409E-9136-50D5D0625296}"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Layout" Target="../slideLayouts/slideLayout7.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Layout" Target="../slideLayouts/slideLayout7.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Layout" Target="../slideLayouts/slideLayout7.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Layout" Target="../slideLayouts/slideLayout7.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jpeg"/><Relationship Id="rId1" Type="http://schemas.openxmlformats.org/officeDocument/2006/relationships/slideLayout" Target="../slideLayouts/slideLayout7.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0680" y="2541588"/>
            <a:ext cx="9144000" cy="2387600"/>
          </a:xfrm>
        </p:spPr>
        <p:txBody>
          <a:bodyPr>
            <a:normAutofit/>
          </a:bodyPr>
          <a:lstStyle/>
          <a:p>
            <a:r>
              <a:rPr lang="en-IN" b="1" dirty="0">
                <a:solidFill>
                  <a:schemeClr val="tx1"/>
                </a:solidFill>
              </a:rPr>
              <a:t>Navi Mumbai </a:t>
            </a:r>
            <a:br>
              <a:rPr lang="en-IN" b="1" dirty="0">
                <a:solidFill>
                  <a:schemeClr val="tx1"/>
                </a:solidFill>
              </a:rPr>
            </a:br>
            <a:r>
              <a:rPr lang="en-IN" b="1" dirty="0">
                <a:solidFill>
                  <a:schemeClr val="tx1"/>
                </a:solidFill>
              </a:rPr>
              <a:t>Obstetrics &amp; Gynaecological Society</a:t>
            </a:r>
            <a:br>
              <a:rPr lang="en-IN" b="1" dirty="0">
                <a:solidFill>
                  <a:schemeClr val="tx1"/>
                </a:solidFill>
              </a:rPr>
            </a:br>
            <a:br>
              <a:rPr lang="en-IN" b="1" dirty="0">
                <a:solidFill>
                  <a:schemeClr val="tx1"/>
                </a:solidFill>
              </a:rPr>
            </a:br>
            <a:r>
              <a:rPr lang="en-US" altLang="en-IN" b="1" dirty="0">
                <a:solidFill>
                  <a:schemeClr val="bg1"/>
                </a:solidFill>
                <a:highlight>
                  <a:srgbClr val="000000"/>
                </a:highlight>
              </a:rPr>
              <a:t>NMOGS ORATION</a:t>
            </a:r>
          </a:p>
        </p:txBody>
      </p:sp>
      <p:pic>
        <p:nvPicPr>
          <p:cNvPr id="5" name="Picture 4"/>
          <p:cNvPicPr>
            <a:picLocks noChangeAspect="1"/>
          </p:cNvPicPr>
          <p:nvPr/>
        </p:nvPicPr>
        <p:blipFill>
          <a:blip r:embed="rId3">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154744" y="203527"/>
            <a:ext cx="1643888" cy="193274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12492"/>
            <a:ext cx="522900" cy="142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8872" rIns="91440" bIns="179331"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sz="1000" b="0" i="0" u="none" strike="noStrike" cap="none" normalizeH="0" baseline="0" dirty="0">
                <a:ln>
                  <a:noFill/>
                </a:ln>
                <a:solidFill>
                  <a:srgbClr val="656565"/>
                </a:solidFill>
                <a:effectLst/>
                <a:latin typeface="&amp;quot"/>
                <a:cs typeface="Arial" panose="020B0604020202020204" pitchFamily="34" charset="0"/>
              </a:rPr>
              <a:t>  </a:t>
            </a:r>
            <a:r>
              <a:rPr kumimoji="0" lang="en-US" sz="7500" b="0" i="0" u="none" strike="noStrike" cap="none" normalizeH="0" baseline="0" dirty="0">
                <a:ln>
                  <a:noFill/>
                </a:ln>
                <a:solidFill>
                  <a:srgbClr val="656565"/>
                </a:solidFill>
                <a:effectLst/>
                <a:latin typeface="&amp;quot"/>
                <a:cs typeface="Arial" panose="020B0604020202020204" pitchFamily="34" charset="0"/>
              </a:rPr>
              <a:t> </a:t>
            </a:r>
            <a:endParaRPr kumimoji="0" lang="en-US" sz="1300" b="1" i="0" u="none" strike="noStrike" cap="none" normalizeH="0" baseline="0" dirty="0">
              <a:ln>
                <a:noFill/>
              </a:ln>
              <a:solidFill>
                <a:srgbClr val="666666"/>
              </a:solidFill>
              <a:effectLst/>
              <a:latin typeface="&amp;quot"/>
              <a:cs typeface="Arial" panose="020B0604020202020204" pitchFamily="34" charset="0"/>
            </a:endParaRPr>
          </a:p>
        </p:txBody>
      </p:sp>
      <p:sp>
        <p:nvSpPr>
          <p:cNvPr id="3" name="Rectangle 2"/>
          <p:cNvSpPr/>
          <p:nvPr/>
        </p:nvSpPr>
        <p:spPr>
          <a:xfrm>
            <a:off x="4219575" y="2182277"/>
            <a:ext cx="6096000" cy="3599815"/>
          </a:xfrm>
          <a:prstGeom prst="rect">
            <a:avLst/>
          </a:prstGeom>
        </p:spPr>
        <p:txBody>
          <a:bodyPr>
            <a:spAutoFit/>
          </a:bodyPr>
          <a:lstStyle/>
          <a:p>
            <a:r>
              <a:rPr lang="en-US" sz="3600" b="1" dirty="0"/>
              <a:t>      </a:t>
            </a:r>
            <a:r>
              <a:rPr lang="en-US" sz="3200" b="1" dirty="0"/>
              <a:t>UPDATES 2006</a:t>
            </a:r>
          </a:p>
          <a:p>
            <a:endParaRPr lang="en-US" sz="3200" b="1" dirty="0"/>
          </a:p>
          <a:p>
            <a:r>
              <a:rPr lang="en-US" sz="3200" b="1" dirty="0"/>
              <a:t>NMOGS Oration : Started in 2006</a:t>
            </a:r>
          </a:p>
          <a:p>
            <a:r>
              <a:rPr lang="en-US" sz="3200" b="1" dirty="0" err="1"/>
              <a:t>Menopaused</a:t>
            </a:r>
            <a:r>
              <a:rPr lang="en-US" sz="3200" b="1" dirty="0"/>
              <a:t> management-Revisited</a:t>
            </a:r>
            <a:br>
              <a:rPr lang="en-US" sz="3200" b="1" dirty="0"/>
            </a:br>
            <a:r>
              <a:rPr lang="en-US" sz="3200" b="1" dirty="0" err="1"/>
              <a:t>Dr</a:t>
            </a:r>
            <a:r>
              <a:rPr lang="en-US" sz="3200" b="1" dirty="0"/>
              <a:t> </a:t>
            </a:r>
            <a:r>
              <a:rPr lang="en-US" sz="3200" b="1" dirty="0" err="1"/>
              <a:t>Behram</a:t>
            </a:r>
            <a:r>
              <a:rPr lang="en-US" sz="3200" b="1" dirty="0"/>
              <a:t> </a:t>
            </a:r>
            <a:r>
              <a:rPr lang="en-US" sz="3200" b="1" dirty="0" err="1"/>
              <a:t>Anklesaria</a:t>
            </a:r>
            <a:endParaRPr lang="en-US" sz="3200" dirty="0"/>
          </a:p>
          <a:p>
            <a:pPr lvl="0" eaLnBrk="0" fontAlgn="base" hangingPunct="0">
              <a:spcBef>
                <a:spcPct val="0"/>
              </a:spcBef>
              <a:spcAft>
                <a:spcPct val="0"/>
              </a:spcAft>
            </a:pPr>
            <a:endParaRPr lang="en-US" sz="3200" dirty="0">
              <a:solidFill>
                <a:srgbClr val="656565"/>
              </a:solidFill>
              <a:latin typeface="&amp;quot"/>
              <a:cs typeface="Arial" panose="020B0604020202020204" pitchFamily="34" charset="0"/>
            </a:endParaRPr>
          </a:p>
        </p:txBody>
      </p:sp>
      <p:pic>
        <p:nvPicPr>
          <p:cNvPr id="10242"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9570" y="2486660"/>
            <a:ext cx="1946148" cy="243268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duotone>
              <a:prstClr val="black"/>
              <a:schemeClr val="accent2">
                <a:tint val="45000"/>
                <a:satMod val="400000"/>
              </a:schemeClr>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863914" y="105737"/>
            <a:ext cx="1643888" cy="193274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12492"/>
            <a:ext cx="522900" cy="142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8872" rIns="91440" bIns="179331"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sz="1000" b="0" i="0" u="none" strike="noStrike" cap="none" normalizeH="0" baseline="0" dirty="0">
                <a:ln>
                  <a:noFill/>
                </a:ln>
                <a:solidFill>
                  <a:srgbClr val="656565"/>
                </a:solidFill>
                <a:effectLst/>
                <a:latin typeface="&amp;quot"/>
                <a:cs typeface="Arial" panose="020B0604020202020204" pitchFamily="34" charset="0"/>
              </a:rPr>
              <a:t>  </a:t>
            </a:r>
            <a:r>
              <a:rPr kumimoji="0" lang="en-US" sz="7500" b="0" i="0" u="none" strike="noStrike" cap="none" normalizeH="0" baseline="0" dirty="0">
                <a:ln>
                  <a:noFill/>
                </a:ln>
                <a:solidFill>
                  <a:srgbClr val="656565"/>
                </a:solidFill>
                <a:effectLst/>
                <a:latin typeface="&amp;quot"/>
                <a:cs typeface="Arial" panose="020B0604020202020204" pitchFamily="34" charset="0"/>
              </a:rPr>
              <a:t> </a:t>
            </a:r>
            <a:endParaRPr kumimoji="0" lang="en-US" sz="1300" b="1" i="0" u="none" strike="noStrike" cap="none" normalizeH="0" baseline="0" dirty="0">
              <a:ln>
                <a:noFill/>
              </a:ln>
              <a:solidFill>
                <a:srgbClr val="666666"/>
              </a:solidFill>
              <a:effectLst/>
              <a:latin typeface="&amp;quot"/>
              <a:cs typeface="Arial" panose="020B0604020202020204" pitchFamily="34" charset="0"/>
            </a:endParaRPr>
          </a:p>
        </p:txBody>
      </p:sp>
      <p:sp>
        <p:nvSpPr>
          <p:cNvPr id="3" name="Rectangle 2"/>
          <p:cNvSpPr/>
          <p:nvPr/>
        </p:nvSpPr>
        <p:spPr>
          <a:xfrm>
            <a:off x="4161155" y="2795687"/>
            <a:ext cx="6096000" cy="2553335"/>
          </a:xfrm>
          <a:prstGeom prst="rect">
            <a:avLst/>
          </a:prstGeom>
        </p:spPr>
        <p:txBody>
          <a:bodyPr>
            <a:spAutoFit/>
          </a:bodyPr>
          <a:lstStyle/>
          <a:p>
            <a:r>
              <a:rPr lang="en-US" sz="3200" b="1" dirty="0"/>
              <a:t>UPDATES 2007</a:t>
            </a:r>
          </a:p>
          <a:p>
            <a:endParaRPr lang="en-US" sz="3200" b="1" dirty="0"/>
          </a:p>
          <a:p>
            <a:r>
              <a:rPr lang="en-US" sz="3200" b="1" dirty="0"/>
              <a:t>NMOGS Oration :</a:t>
            </a:r>
          </a:p>
          <a:p>
            <a:r>
              <a:rPr lang="en-US" sz="3200" b="1" dirty="0"/>
              <a:t>Understanding Women</a:t>
            </a:r>
            <a:br>
              <a:rPr lang="en-US" sz="3200" b="1" dirty="0"/>
            </a:br>
            <a:r>
              <a:rPr lang="en-US" sz="3200" b="1" dirty="0" err="1"/>
              <a:t>Dr</a:t>
            </a:r>
            <a:r>
              <a:rPr lang="en-US" sz="3200" b="1" dirty="0"/>
              <a:t> P C </a:t>
            </a:r>
            <a:r>
              <a:rPr lang="en-US" sz="3200" b="1" dirty="0" err="1"/>
              <a:t>Mahapatra</a:t>
            </a:r>
            <a:endParaRPr lang="en-US" sz="3200" dirty="0"/>
          </a:p>
        </p:txBody>
      </p:sp>
      <p:pic>
        <p:nvPicPr>
          <p:cNvPr id="11266"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6365" y="3032829"/>
            <a:ext cx="1663700" cy="20796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duotone>
              <a:prstClr val="black"/>
              <a:schemeClr val="accent2">
                <a:tint val="45000"/>
                <a:satMod val="400000"/>
              </a:schemeClr>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848674" y="612467"/>
            <a:ext cx="1643888" cy="193274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12492"/>
            <a:ext cx="522900" cy="142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8872" rIns="91440" bIns="179331"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sz="1000" b="0" i="0" u="none" strike="noStrike" cap="none" normalizeH="0" baseline="0" dirty="0">
                <a:ln>
                  <a:noFill/>
                </a:ln>
                <a:solidFill>
                  <a:srgbClr val="656565"/>
                </a:solidFill>
                <a:effectLst/>
                <a:latin typeface="&amp;quot"/>
                <a:cs typeface="Arial" panose="020B0604020202020204" pitchFamily="34" charset="0"/>
              </a:rPr>
              <a:t>  </a:t>
            </a:r>
            <a:r>
              <a:rPr kumimoji="0" lang="en-US" sz="7500" b="0" i="0" u="none" strike="noStrike" cap="none" normalizeH="0" baseline="0" dirty="0">
                <a:ln>
                  <a:noFill/>
                </a:ln>
                <a:solidFill>
                  <a:srgbClr val="656565"/>
                </a:solidFill>
                <a:effectLst/>
                <a:latin typeface="&amp;quot"/>
                <a:cs typeface="Arial" panose="020B0604020202020204" pitchFamily="34" charset="0"/>
              </a:rPr>
              <a:t> </a:t>
            </a:r>
            <a:endParaRPr kumimoji="0" lang="en-US" sz="1300" b="1" i="0" u="none" strike="noStrike" cap="none" normalizeH="0" baseline="0" dirty="0">
              <a:ln>
                <a:noFill/>
              </a:ln>
              <a:solidFill>
                <a:srgbClr val="666666"/>
              </a:solidFill>
              <a:effectLst/>
              <a:latin typeface="&amp;quot"/>
              <a:cs typeface="Arial" panose="020B0604020202020204" pitchFamily="34" charset="0"/>
            </a:endParaRPr>
          </a:p>
        </p:txBody>
      </p:sp>
      <p:sp>
        <p:nvSpPr>
          <p:cNvPr id="4" name="Rectangle 3"/>
          <p:cNvSpPr/>
          <p:nvPr/>
        </p:nvSpPr>
        <p:spPr>
          <a:xfrm>
            <a:off x="4841117" y="2370732"/>
            <a:ext cx="6096000" cy="2245360"/>
          </a:xfrm>
          <a:prstGeom prst="rect">
            <a:avLst/>
          </a:prstGeom>
        </p:spPr>
        <p:txBody>
          <a:bodyPr>
            <a:spAutoFit/>
          </a:bodyPr>
          <a:lstStyle/>
          <a:p>
            <a:r>
              <a:rPr lang="en-US" sz="2800" b="1" dirty="0"/>
              <a:t>UPDATES 2008</a:t>
            </a:r>
          </a:p>
          <a:p>
            <a:endParaRPr lang="en-US" sz="2800" b="1" dirty="0"/>
          </a:p>
          <a:p>
            <a:r>
              <a:rPr lang="en-US" sz="2800" b="1" dirty="0"/>
              <a:t>NMOGS Oration :</a:t>
            </a:r>
          </a:p>
          <a:p>
            <a:r>
              <a:rPr lang="en-US" sz="2800" b="1" dirty="0"/>
              <a:t>Surgery for infertility -Is it dead?</a:t>
            </a:r>
            <a:br>
              <a:rPr lang="en-US" sz="2800" b="1" dirty="0"/>
            </a:br>
            <a:r>
              <a:rPr lang="en-US" sz="2800" b="1" dirty="0" err="1"/>
              <a:t>Dr</a:t>
            </a:r>
            <a:r>
              <a:rPr lang="en-US" sz="2800" b="1" dirty="0"/>
              <a:t> </a:t>
            </a:r>
            <a:r>
              <a:rPr lang="en-US" sz="2800" b="1" dirty="0" err="1"/>
              <a:t>Kurian</a:t>
            </a:r>
            <a:r>
              <a:rPr lang="en-US" sz="2800" b="1" dirty="0"/>
              <a:t> Joseph</a:t>
            </a:r>
            <a:endParaRPr lang="en-US" sz="2800" dirty="0"/>
          </a:p>
        </p:txBody>
      </p:sp>
      <p:pic>
        <p:nvPicPr>
          <p:cNvPr id="12290"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0349" y="2078782"/>
            <a:ext cx="2029460" cy="25368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duotone>
              <a:prstClr val="black"/>
              <a:schemeClr val="accent2">
                <a:tint val="45000"/>
                <a:satMod val="400000"/>
              </a:schemeClr>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488119" y="265122"/>
            <a:ext cx="1643888" cy="193274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12492"/>
            <a:ext cx="522900" cy="142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8872" rIns="91440" bIns="179331"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sz="1000" b="0" i="0" u="none" strike="noStrike" cap="none" normalizeH="0" baseline="0" dirty="0">
                <a:ln>
                  <a:noFill/>
                </a:ln>
                <a:solidFill>
                  <a:srgbClr val="656565"/>
                </a:solidFill>
                <a:effectLst/>
                <a:latin typeface="&amp;quot"/>
                <a:cs typeface="Arial" panose="020B0604020202020204" pitchFamily="34" charset="0"/>
              </a:rPr>
              <a:t>  </a:t>
            </a:r>
            <a:r>
              <a:rPr kumimoji="0" lang="en-US" sz="7500" b="0" i="0" u="none" strike="noStrike" cap="none" normalizeH="0" baseline="0" dirty="0">
                <a:ln>
                  <a:noFill/>
                </a:ln>
                <a:solidFill>
                  <a:srgbClr val="656565"/>
                </a:solidFill>
                <a:effectLst/>
                <a:latin typeface="&amp;quot"/>
                <a:cs typeface="Arial" panose="020B0604020202020204" pitchFamily="34" charset="0"/>
              </a:rPr>
              <a:t> </a:t>
            </a:r>
            <a:endParaRPr kumimoji="0" lang="en-US" sz="1300" b="1" i="0" u="none" strike="noStrike" cap="none" normalizeH="0" baseline="0" dirty="0">
              <a:ln>
                <a:noFill/>
              </a:ln>
              <a:solidFill>
                <a:srgbClr val="666666"/>
              </a:solidFill>
              <a:effectLst/>
              <a:latin typeface="&amp;quot"/>
              <a:cs typeface="Arial" panose="020B0604020202020204" pitchFamily="34" charset="0"/>
            </a:endParaRPr>
          </a:p>
        </p:txBody>
      </p:sp>
      <p:sp>
        <p:nvSpPr>
          <p:cNvPr id="3" name="Rectangle 2"/>
          <p:cNvSpPr/>
          <p:nvPr/>
        </p:nvSpPr>
        <p:spPr>
          <a:xfrm>
            <a:off x="4017010" y="2291497"/>
            <a:ext cx="6096000" cy="2553335"/>
          </a:xfrm>
          <a:prstGeom prst="rect">
            <a:avLst/>
          </a:prstGeom>
        </p:spPr>
        <p:txBody>
          <a:bodyPr>
            <a:spAutoFit/>
          </a:bodyPr>
          <a:lstStyle/>
          <a:p>
            <a:r>
              <a:rPr lang="en-US" sz="3200" b="1" dirty="0"/>
              <a:t>UPDATES 2009</a:t>
            </a:r>
          </a:p>
          <a:p>
            <a:endParaRPr lang="en-US" sz="3200" b="1" dirty="0"/>
          </a:p>
          <a:p>
            <a:r>
              <a:rPr lang="en-US" sz="3200" b="1" dirty="0"/>
              <a:t>NMOGS Oration : 2009</a:t>
            </a:r>
          </a:p>
          <a:p>
            <a:r>
              <a:rPr lang="en-US" sz="3200" b="1" dirty="0"/>
              <a:t>My Patients My teacher</a:t>
            </a:r>
            <a:br>
              <a:rPr lang="en-US" sz="3200" b="1" dirty="0"/>
            </a:br>
            <a:r>
              <a:rPr lang="en-US" sz="3200" b="1" dirty="0" err="1"/>
              <a:t>Dr</a:t>
            </a:r>
            <a:r>
              <a:rPr lang="en-US" sz="3200" b="1" dirty="0"/>
              <a:t> </a:t>
            </a:r>
            <a:r>
              <a:rPr lang="en-US" sz="3200" b="1" dirty="0" err="1"/>
              <a:t>Surekha</a:t>
            </a:r>
            <a:r>
              <a:rPr lang="en-US" sz="3200" b="1" dirty="0"/>
              <a:t> </a:t>
            </a:r>
            <a:r>
              <a:rPr lang="en-US" sz="3200" b="1" dirty="0" err="1"/>
              <a:t>Mude</a:t>
            </a:r>
            <a:endParaRPr lang="en-US" sz="3200" dirty="0"/>
          </a:p>
        </p:txBody>
      </p:sp>
      <p:pic>
        <p:nvPicPr>
          <p:cNvPr id="13314"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4753" y="2291502"/>
            <a:ext cx="1901651" cy="237706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duotone>
              <a:prstClr val="black"/>
              <a:schemeClr val="accent2">
                <a:tint val="45000"/>
                <a:satMod val="400000"/>
              </a:schemeClr>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488119" y="265122"/>
            <a:ext cx="1643888" cy="193274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12492"/>
            <a:ext cx="522900" cy="142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8872" rIns="91440" bIns="179331"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sz="1000" b="0" i="0" u="none" strike="noStrike" cap="none" normalizeH="0" baseline="0" dirty="0">
                <a:ln>
                  <a:noFill/>
                </a:ln>
                <a:solidFill>
                  <a:srgbClr val="656565"/>
                </a:solidFill>
                <a:effectLst/>
                <a:latin typeface="&amp;quot"/>
                <a:cs typeface="Arial" panose="020B0604020202020204" pitchFamily="34" charset="0"/>
              </a:rPr>
              <a:t>  </a:t>
            </a:r>
            <a:r>
              <a:rPr kumimoji="0" lang="en-US" sz="7500" b="0" i="0" u="none" strike="noStrike" cap="none" normalizeH="0" baseline="0" dirty="0">
                <a:ln>
                  <a:noFill/>
                </a:ln>
                <a:solidFill>
                  <a:srgbClr val="656565"/>
                </a:solidFill>
                <a:effectLst/>
                <a:latin typeface="&amp;quot"/>
                <a:cs typeface="Arial" panose="020B0604020202020204" pitchFamily="34" charset="0"/>
              </a:rPr>
              <a:t> </a:t>
            </a:r>
            <a:endParaRPr kumimoji="0" lang="en-US" sz="1300" b="1" i="0" u="none" strike="noStrike" cap="none" normalizeH="0" baseline="0" dirty="0">
              <a:ln>
                <a:noFill/>
              </a:ln>
              <a:solidFill>
                <a:srgbClr val="666666"/>
              </a:solidFill>
              <a:effectLst/>
              <a:latin typeface="&amp;quot"/>
              <a:cs typeface="Arial" panose="020B0604020202020204" pitchFamily="34" charset="0"/>
            </a:endParaRPr>
          </a:p>
        </p:txBody>
      </p:sp>
      <p:sp>
        <p:nvSpPr>
          <p:cNvPr id="3" name="Rectangle 2"/>
          <p:cNvSpPr/>
          <p:nvPr/>
        </p:nvSpPr>
        <p:spPr>
          <a:xfrm>
            <a:off x="4307840" y="2255520"/>
            <a:ext cx="5689600" cy="2922905"/>
          </a:xfrm>
          <a:prstGeom prst="rect">
            <a:avLst/>
          </a:prstGeom>
        </p:spPr>
        <p:txBody>
          <a:bodyPr wrap="square">
            <a:spAutoFit/>
          </a:bodyPr>
          <a:lstStyle/>
          <a:p>
            <a:r>
              <a:rPr lang="en-US" sz="3200" b="1" dirty="0"/>
              <a:t>UPDATES 2010</a:t>
            </a:r>
          </a:p>
          <a:p>
            <a:endParaRPr lang="en-US" sz="3200" b="1" dirty="0"/>
          </a:p>
          <a:p>
            <a:r>
              <a:rPr lang="en-US" sz="3200" b="1" dirty="0"/>
              <a:t>NMOGS Oration : 2010</a:t>
            </a:r>
          </a:p>
          <a:p>
            <a:r>
              <a:rPr lang="en-US" sz="3200" b="1" dirty="0"/>
              <a:t>I have learnt lessons in life</a:t>
            </a:r>
            <a:br>
              <a:rPr lang="en-US" sz="3200" b="1" dirty="0"/>
            </a:br>
            <a:r>
              <a:rPr lang="en-US" sz="3200" b="1" dirty="0" err="1"/>
              <a:t>Dr</a:t>
            </a:r>
            <a:r>
              <a:rPr lang="en-US" sz="3200" b="1" dirty="0"/>
              <a:t> </a:t>
            </a:r>
            <a:r>
              <a:rPr lang="en-US" sz="3200" b="1" dirty="0" err="1"/>
              <a:t>Mandakini</a:t>
            </a:r>
            <a:r>
              <a:rPr lang="en-US" sz="3200" b="1" dirty="0"/>
              <a:t> </a:t>
            </a:r>
            <a:r>
              <a:rPr lang="en-US" sz="3200" b="1" dirty="0" err="1"/>
              <a:t>Parihar</a:t>
            </a:r>
            <a:endParaRPr lang="en-US" sz="3200" dirty="0"/>
          </a:p>
          <a:p>
            <a:pPr lvl="0" eaLnBrk="0" fontAlgn="base" hangingPunct="0">
              <a:spcBef>
                <a:spcPct val="0"/>
              </a:spcBef>
              <a:spcAft>
                <a:spcPct val="0"/>
              </a:spcAft>
            </a:pPr>
            <a:endParaRPr lang="en-US" sz="2400" dirty="0">
              <a:solidFill>
                <a:srgbClr val="656565"/>
              </a:solidFill>
              <a:latin typeface="&amp;quot"/>
              <a:cs typeface="Arial" panose="020B0604020202020204" pitchFamily="34" charset="0"/>
            </a:endParaRPr>
          </a:p>
        </p:txBody>
      </p:sp>
      <p:pic>
        <p:nvPicPr>
          <p:cNvPr id="14338"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3943" y="1974895"/>
            <a:ext cx="2151380" cy="26892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duotone>
              <a:prstClr val="black"/>
              <a:schemeClr val="accent2">
                <a:tint val="45000"/>
                <a:satMod val="400000"/>
              </a:schemeClr>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488119" y="265122"/>
            <a:ext cx="1643888" cy="193274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12492"/>
            <a:ext cx="522900" cy="142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8872" rIns="91440" bIns="179331"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sz="1000" b="0" i="0" u="none" strike="noStrike" cap="none" normalizeH="0" baseline="0" dirty="0">
                <a:ln>
                  <a:noFill/>
                </a:ln>
                <a:solidFill>
                  <a:srgbClr val="656565"/>
                </a:solidFill>
                <a:effectLst/>
                <a:latin typeface="&amp;quot"/>
                <a:cs typeface="Arial" panose="020B0604020202020204" pitchFamily="34" charset="0"/>
              </a:rPr>
              <a:t>  </a:t>
            </a:r>
            <a:r>
              <a:rPr kumimoji="0" lang="en-US" sz="7500" b="0" i="0" u="none" strike="noStrike" cap="none" normalizeH="0" baseline="0" dirty="0">
                <a:ln>
                  <a:noFill/>
                </a:ln>
                <a:solidFill>
                  <a:srgbClr val="656565"/>
                </a:solidFill>
                <a:effectLst/>
                <a:latin typeface="&amp;quot"/>
                <a:cs typeface="Arial" panose="020B0604020202020204" pitchFamily="34" charset="0"/>
              </a:rPr>
              <a:t> </a:t>
            </a:r>
            <a:endParaRPr kumimoji="0" lang="en-US" sz="1300" b="1" i="0" u="none" strike="noStrike" cap="none" normalizeH="0" baseline="0" dirty="0">
              <a:ln>
                <a:noFill/>
              </a:ln>
              <a:solidFill>
                <a:srgbClr val="666666"/>
              </a:solidFill>
              <a:effectLst/>
              <a:latin typeface="&amp;quot"/>
              <a:cs typeface="Arial" panose="020B0604020202020204" pitchFamily="34" charset="0"/>
            </a:endParaRPr>
          </a:p>
        </p:txBody>
      </p:sp>
      <p:sp>
        <p:nvSpPr>
          <p:cNvPr id="3" name="Rectangle 2"/>
          <p:cNvSpPr/>
          <p:nvPr/>
        </p:nvSpPr>
        <p:spPr>
          <a:xfrm>
            <a:off x="3901440" y="2153702"/>
            <a:ext cx="6096000" cy="3046095"/>
          </a:xfrm>
          <a:prstGeom prst="rect">
            <a:avLst/>
          </a:prstGeom>
        </p:spPr>
        <p:txBody>
          <a:bodyPr>
            <a:spAutoFit/>
          </a:bodyPr>
          <a:lstStyle/>
          <a:p>
            <a:r>
              <a:rPr lang="en-US" sz="3200" b="1" dirty="0"/>
              <a:t>UPDATES 2011</a:t>
            </a:r>
          </a:p>
          <a:p>
            <a:endParaRPr lang="en-US" sz="3200" b="1" dirty="0"/>
          </a:p>
          <a:p>
            <a:r>
              <a:rPr lang="en-US" sz="3200" b="1" dirty="0"/>
              <a:t>NMOGS Oration : 2011</a:t>
            </a:r>
          </a:p>
          <a:p>
            <a:r>
              <a:rPr lang="en-US" sz="3200" b="1" dirty="0"/>
              <a:t>Is technology causing more grief than relief</a:t>
            </a:r>
            <a:br>
              <a:rPr lang="en-US" sz="3200" b="1" dirty="0"/>
            </a:br>
            <a:r>
              <a:rPr lang="en-US" sz="3200" b="1" dirty="0" err="1"/>
              <a:t>Dr</a:t>
            </a:r>
            <a:r>
              <a:rPr lang="en-US" sz="3200" b="1" dirty="0"/>
              <a:t> </a:t>
            </a:r>
            <a:r>
              <a:rPr lang="en-US" sz="3200" b="1" dirty="0" err="1"/>
              <a:t>Uday</a:t>
            </a:r>
            <a:r>
              <a:rPr lang="en-US" sz="3200" b="1" dirty="0"/>
              <a:t> </a:t>
            </a:r>
            <a:r>
              <a:rPr lang="en-US" sz="3200" b="1" dirty="0" err="1"/>
              <a:t>Thanawala</a:t>
            </a:r>
            <a:endParaRPr lang="en-US" sz="3200" dirty="0"/>
          </a:p>
        </p:txBody>
      </p:sp>
      <p:pic>
        <p:nvPicPr>
          <p:cNvPr id="15362"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3855" y="2153959"/>
            <a:ext cx="2039929" cy="25499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duotone>
              <a:prstClr val="black"/>
              <a:schemeClr val="accent2">
                <a:tint val="45000"/>
                <a:satMod val="400000"/>
              </a:schemeClr>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488119" y="265122"/>
            <a:ext cx="1643888" cy="193274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12492"/>
            <a:ext cx="522900" cy="142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8872" rIns="91440" bIns="179331"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sz="1000" b="0" i="0" u="none" strike="noStrike" cap="none" normalizeH="0" baseline="0" dirty="0">
                <a:ln>
                  <a:noFill/>
                </a:ln>
                <a:solidFill>
                  <a:srgbClr val="656565"/>
                </a:solidFill>
                <a:effectLst/>
                <a:latin typeface="&amp;quot"/>
                <a:cs typeface="Arial" panose="020B0604020202020204" pitchFamily="34" charset="0"/>
              </a:rPr>
              <a:t>  </a:t>
            </a:r>
            <a:r>
              <a:rPr kumimoji="0" lang="en-US" sz="7500" b="0" i="0" u="none" strike="noStrike" cap="none" normalizeH="0" baseline="0" dirty="0">
                <a:ln>
                  <a:noFill/>
                </a:ln>
                <a:solidFill>
                  <a:srgbClr val="656565"/>
                </a:solidFill>
                <a:effectLst/>
                <a:latin typeface="&amp;quot"/>
                <a:cs typeface="Arial" panose="020B0604020202020204" pitchFamily="34" charset="0"/>
              </a:rPr>
              <a:t> </a:t>
            </a:r>
            <a:endParaRPr kumimoji="0" lang="en-US" sz="1300" b="1" i="0" u="none" strike="noStrike" cap="none" normalizeH="0" baseline="0" dirty="0">
              <a:ln>
                <a:noFill/>
              </a:ln>
              <a:solidFill>
                <a:srgbClr val="666666"/>
              </a:solidFill>
              <a:effectLst/>
              <a:latin typeface="&amp;quot"/>
              <a:cs typeface="Arial" panose="020B0604020202020204" pitchFamily="34" charset="0"/>
            </a:endParaRPr>
          </a:p>
        </p:txBody>
      </p:sp>
      <p:sp>
        <p:nvSpPr>
          <p:cNvPr id="3" name="Rectangle 2"/>
          <p:cNvSpPr/>
          <p:nvPr/>
        </p:nvSpPr>
        <p:spPr>
          <a:xfrm>
            <a:off x="3901440" y="2197517"/>
            <a:ext cx="6096000" cy="3538220"/>
          </a:xfrm>
          <a:prstGeom prst="rect">
            <a:avLst/>
          </a:prstGeom>
        </p:spPr>
        <p:txBody>
          <a:bodyPr>
            <a:spAutoFit/>
          </a:bodyPr>
          <a:lstStyle/>
          <a:p>
            <a:r>
              <a:rPr lang="en-US" altLang="en-IN" sz="3200" b="1" dirty="0"/>
              <a:t>UPDATES 2012</a:t>
            </a:r>
          </a:p>
          <a:p>
            <a:endParaRPr lang="en-US" altLang="en-IN" sz="3200" b="1" dirty="0"/>
          </a:p>
          <a:p>
            <a:r>
              <a:rPr lang="en-IN" sz="3200" b="1" dirty="0"/>
              <a:t>NMOGS Oration : 2012</a:t>
            </a:r>
          </a:p>
          <a:p>
            <a:r>
              <a:rPr lang="en-IN" sz="3200" b="1" dirty="0"/>
              <a:t>Diagnosis and management of adnexal masses - a dilemma in clinical practice</a:t>
            </a:r>
            <a:br>
              <a:rPr lang="en-IN" sz="3200" b="1" dirty="0"/>
            </a:br>
            <a:r>
              <a:rPr lang="en-IN" sz="3200" b="1" dirty="0"/>
              <a:t>Dr </a:t>
            </a:r>
            <a:r>
              <a:rPr lang="en-IN" sz="3200" b="1" dirty="0" err="1"/>
              <a:t>Pratap</a:t>
            </a:r>
            <a:r>
              <a:rPr lang="en-IN" sz="3200" b="1" dirty="0"/>
              <a:t> Kumar (</a:t>
            </a:r>
            <a:r>
              <a:rPr lang="en-IN" sz="3200" b="1" dirty="0" err="1"/>
              <a:t>Manipal</a:t>
            </a:r>
            <a:r>
              <a:rPr lang="en-IN" sz="3200" b="1" dirty="0"/>
              <a:t>)</a:t>
            </a:r>
            <a:endParaRPr lang="en-IN" sz="3200" dirty="0"/>
          </a:p>
        </p:txBody>
      </p:sp>
      <p:pic>
        <p:nvPicPr>
          <p:cNvPr id="16386"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0449" y="2514384"/>
            <a:ext cx="2080719" cy="260089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duotone>
              <a:prstClr val="black"/>
              <a:schemeClr val="accent2">
                <a:tint val="45000"/>
                <a:satMod val="400000"/>
              </a:schemeClr>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488119" y="265122"/>
            <a:ext cx="1643888" cy="193274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12492"/>
            <a:ext cx="522900" cy="142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8872" rIns="91440" bIns="179331"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sz="1000" b="0" i="0" u="none" strike="noStrike" cap="none" normalizeH="0" baseline="0" dirty="0">
                <a:ln>
                  <a:noFill/>
                </a:ln>
                <a:solidFill>
                  <a:srgbClr val="656565"/>
                </a:solidFill>
                <a:effectLst/>
                <a:latin typeface="&amp;quot"/>
                <a:cs typeface="Arial" panose="020B0604020202020204" pitchFamily="34" charset="0"/>
              </a:rPr>
              <a:t>  </a:t>
            </a:r>
            <a:r>
              <a:rPr kumimoji="0" lang="en-US" sz="7500" b="0" i="0" u="none" strike="noStrike" cap="none" normalizeH="0" baseline="0" dirty="0">
                <a:ln>
                  <a:noFill/>
                </a:ln>
                <a:solidFill>
                  <a:srgbClr val="656565"/>
                </a:solidFill>
                <a:effectLst/>
                <a:latin typeface="&amp;quot"/>
                <a:cs typeface="Arial" panose="020B0604020202020204" pitchFamily="34" charset="0"/>
              </a:rPr>
              <a:t> </a:t>
            </a:r>
            <a:endParaRPr kumimoji="0" lang="en-US" sz="1300" b="1" i="0" u="none" strike="noStrike" cap="none" normalizeH="0" baseline="0" dirty="0">
              <a:ln>
                <a:noFill/>
              </a:ln>
              <a:solidFill>
                <a:srgbClr val="666666"/>
              </a:solidFill>
              <a:effectLst/>
              <a:latin typeface="&amp;quot"/>
              <a:cs typeface="Arial" panose="020B0604020202020204" pitchFamily="34" charset="0"/>
            </a:endParaRPr>
          </a:p>
        </p:txBody>
      </p:sp>
      <p:pic>
        <p:nvPicPr>
          <p:cNvPr id="17410"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1327" y="2024587"/>
            <a:ext cx="2488866" cy="311108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507032" y="2582195"/>
            <a:ext cx="6314607" cy="2553335"/>
          </a:xfrm>
          <a:prstGeom prst="rect">
            <a:avLst/>
          </a:prstGeom>
        </p:spPr>
        <p:txBody>
          <a:bodyPr wrap="square">
            <a:spAutoFit/>
          </a:bodyPr>
          <a:lstStyle/>
          <a:p>
            <a:r>
              <a:rPr lang="en-US" sz="3200" b="1" dirty="0"/>
              <a:t>UPDATES 2013</a:t>
            </a:r>
          </a:p>
          <a:p>
            <a:endParaRPr lang="en-US" sz="3200" b="1" dirty="0"/>
          </a:p>
          <a:p>
            <a:r>
              <a:rPr lang="en-US" sz="3200" b="1" dirty="0"/>
              <a:t>NMOGS Oration : 2013</a:t>
            </a:r>
          </a:p>
          <a:p>
            <a:r>
              <a:rPr lang="en-US" sz="3200" b="1" dirty="0"/>
              <a:t>Safe Patient Safe Doctor</a:t>
            </a:r>
            <a:br>
              <a:rPr lang="en-US" sz="3200" b="1" dirty="0"/>
            </a:br>
            <a:r>
              <a:rPr lang="en-US" sz="3200" b="1" dirty="0" err="1"/>
              <a:t>Dr</a:t>
            </a:r>
            <a:r>
              <a:rPr lang="en-US" sz="3200" b="1" dirty="0"/>
              <a:t> P C Jain</a:t>
            </a:r>
            <a:endParaRPr lang="en-US" sz="3200" dirty="0"/>
          </a:p>
        </p:txBody>
      </p:sp>
      <p:pic>
        <p:nvPicPr>
          <p:cNvPr id="5" name="Picture 4"/>
          <p:cNvPicPr>
            <a:picLocks noChangeAspect="1"/>
          </p:cNvPicPr>
          <p:nvPr/>
        </p:nvPicPr>
        <p:blipFill>
          <a:blip r:embed="rId4">
            <a:duotone>
              <a:prstClr val="black"/>
              <a:schemeClr val="accent2">
                <a:tint val="45000"/>
                <a:satMod val="400000"/>
              </a:schemeClr>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488119" y="265122"/>
            <a:ext cx="1643888" cy="193274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12492"/>
            <a:ext cx="522900" cy="142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8872" rIns="91440" bIns="179331"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sz="1000" b="0" i="0" u="none" strike="noStrike" cap="none" normalizeH="0" baseline="0" dirty="0">
                <a:ln>
                  <a:noFill/>
                </a:ln>
                <a:solidFill>
                  <a:srgbClr val="656565"/>
                </a:solidFill>
                <a:effectLst/>
                <a:latin typeface="&amp;quot"/>
                <a:cs typeface="Arial" panose="020B0604020202020204" pitchFamily="34" charset="0"/>
              </a:rPr>
              <a:t>  </a:t>
            </a:r>
            <a:r>
              <a:rPr kumimoji="0" lang="en-US" sz="7500" b="0" i="0" u="none" strike="noStrike" cap="none" normalizeH="0" baseline="0" dirty="0">
                <a:ln>
                  <a:noFill/>
                </a:ln>
                <a:solidFill>
                  <a:srgbClr val="656565"/>
                </a:solidFill>
                <a:effectLst/>
                <a:latin typeface="&amp;quot"/>
                <a:cs typeface="Arial" panose="020B0604020202020204" pitchFamily="34" charset="0"/>
              </a:rPr>
              <a:t> </a:t>
            </a:r>
            <a:endParaRPr kumimoji="0" lang="en-US" sz="1300" b="1" i="0" u="none" strike="noStrike" cap="none" normalizeH="0" baseline="0" dirty="0">
              <a:ln>
                <a:noFill/>
              </a:ln>
              <a:solidFill>
                <a:srgbClr val="666666"/>
              </a:solidFill>
              <a:effectLst/>
              <a:latin typeface="&amp;quot"/>
              <a:cs typeface="Arial" panose="020B0604020202020204" pitchFamily="34" charset="0"/>
            </a:endParaRPr>
          </a:p>
        </p:txBody>
      </p:sp>
      <p:sp>
        <p:nvSpPr>
          <p:cNvPr id="3" name="Rectangle 2"/>
          <p:cNvSpPr/>
          <p:nvPr/>
        </p:nvSpPr>
        <p:spPr>
          <a:xfrm>
            <a:off x="3901440" y="2197735"/>
            <a:ext cx="7334250" cy="2553335"/>
          </a:xfrm>
          <a:prstGeom prst="rect">
            <a:avLst/>
          </a:prstGeom>
        </p:spPr>
        <p:txBody>
          <a:bodyPr wrap="square">
            <a:spAutoFit/>
          </a:bodyPr>
          <a:lstStyle/>
          <a:p>
            <a:r>
              <a:rPr lang="en-US" sz="3200" b="1" dirty="0"/>
              <a:t>UPDATES 2014</a:t>
            </a:r>
          </a:p>
          <a:p>
            <a:endParaRPr lang="en-US" sz="3200" b="1" dirty="0"/>
          </a:p>
          <a:p>
            <a:r>
              <a:rPr lang="en-US" sz="3200" b="1" dirty="0"/>
              <a:t>NMOGS Oration : 2014</a:t>
            </a:r>
          </a:p>
          <a:p>
            <a:r>
              <a:rPr lang="en-US" sz="3200" b="1" dirty="0"/>
              <a:t>Compensation-How Much is Too Much</a:t>
            </a:r>
            <a:br>
              <a:rPr lang="en-US" sz="3200" b="1" dirty="0"/>
            </a:br>
            <a:r>
              <a:rPr lang="en-US" sz="3200" b="1" dirty="0" err="1"/>
              <a:t>Dr</a:t>
            </a:r>
            <a:r>
              <a:rPr lang="en-US" sz="3200" b="1" dirty="0"/>
              <a:t> </a:t>
            </a:r>
            <a:r>
              <a:rPr lang="en-US" sz="3200" b="1" dirty="0" err="1"/>
              <a:t>Neeraj</a:t>
            </a:r>
            <a:r>
              <a:rPr lang="en-US" sz="3200" b="1" dirty="0"/>
              <a:t> </a:t>
            </a:r>
            <a:r>
              <a:rPr lang="en-US" sz="3200" b="1" dirty="0" err="1"/>
              <a:t>Nagpal</a:t>
            </a:r>
            <a:endParaRPr lang="en-US" sz="3200" dirty="0"/>
          </a:p>
        </p:txBody>
      </p:sp>
      <p:pic>
        <p:nvPicPr>
          <p:cNvPr id="18434"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7110" y="2197645"/>
            <a:ext cx="2374900" cy="29686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duotone>
              <a:prstClr val="black"/>
              <a:schemeClr val="accent2">
                <a:tint val="45000"/>
                <a:satMod val="400000"/>
              </a:schemeClr>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488119" y="265122"/>
            <a:ext cx="1643888" cy="193274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12492"/>
            <a:ext cx="522900" cy="142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8872" rIns="91440" bIns="179331"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sz="1000" b="0" i="0" u="none" strike="noStrike" cap="none" normalizeH="0" baseline="0" dirty="0">
                <a:ln>
                  <a:noFill/>
                </a:ln>
                <a:solidFill>
                  <a:srgbClr val="656565"/>
                </a:solidFill>
                <a:effectLst/>
                <a:latin typeface="&amp;quot"/>
                <a:cs typeface="Arial" panose="020B0604020202020204" pitchFamily="34" charset="0"/>
              </a:rPr>
              <a:t>  </a:t>
            </a:r>
            <a:r>
              <a:rPr kumimoji="0" lang="en-US" sz="7500" b="0" i="0" u="none" strike="noStrike" cap="none" normalizeH="0" baseline="0" dirty="0">
                <a:ln>
                  <a:noFill/>
                </a:ln>
                <a:solidFill>
                  <a:srgbClr val="656565"/>
                </a:solidFill>
                <a:effectLst/>
                <a:latin typeface="&amp;quot"/>
                <a:cs typeface="Arial" panose="020B0604020202020204" pitchFamily="34" charset="0"/>
              </a:rPr>
              <a:t> </a:t>
            </a:r>
            <a:endParaRPr kumimoji="0" lang="en-US" sz="1300" b="1" i="0" u="none" strike="noStrike" cap="none" normalizeH="0" baseline="0" dirty="0">
              <a:ln>
                <a:noFill/>
              </a:ln>
              <a:solidFill>
                <a:srgbClr val="666666"/>
              </a:solidFill>
              <a:effectLst/>
              <a:latin typeface="&amp;quot"/>
              <a:cs typeface="Arial" panose="020B0604020202020204" pitchFamily="34" charset="0"/>
            </a:endParaRPr>
          </a:p>
        </p:txBody>
      </p:sp>
      <p:sp>
        <p:nvSpPr>
          <p:cNvPr id="3" name="Rectangle 2"/>
          <p:cNvSpPr/>
          <p:nvPr/>
        </p:nvSpPr>
        <p:spPr>
          <a:xfrm>
            <a:off x="3901440" y="2320925"/>
            <a:ext cx="6931660" cy="2614930"/>
          </a:xfrm>
          <a:prstGeom prst="rect">
            <a:avLst/>
          </a:prstGeom>
        </p:spPr>
        <p:txBody>
          <a:bodyPr wrap="square">
            <a:spAutoFit/>
          </a:bodyPr>
          <a:lstStyle/>
          <a:p>
            <a:r>
              <a:rPr lang="en-US" sz="3200" b="1" dirty="0"/>
              <a:t>UPDATES 2015</a:t>
            </a:r>
          </a:p>
          <a:p>
            <a:endParaRPr lang="en-US" sz="3200" b="1" dirty="0"/>
          </a:p>
          <a:p>
            <a:r>
              <a:rPr lang="en-US" sz="3200" b="1" dirty="0"/>
              <a:t>NMOGS Oration : 2015</a:t>
            </a:r>
          </a:p>
          <a:p>
            <a:r>
              <a:rPr lang="en-US" sz="3600" b="1" dirty="0"/>
              <a:t>Infertility</a:t>
            </a:r>
            <a:r>
              <a:rPr lang="en-US" sz="3200" b="1" dirty="0"/>
              <a:t>: Facts, Fallacies &amp; Future</a:t>
            </a:r>
            <a:br>
              <a:rPr lang="en-US" sz="3200" b="1" dirty="0"/>
            </a:br>
            <a:r>
              <a:rPr lang="en-US" sz="3200" b="1" dirty="0" err="1"/>
              <a:t>Dr</a:t>
            </a:r>
            <a:r>
              <a:rPr lang="en-US" sz="3200" b="1" dirty="0"/>
              <a:t> Sham </a:t>
            </a:r>
            <a:r>
              <a:rPr lang="en-US" sz="3200" b="1" dirty="0" err="1"/>
              <a:t>Kulkarni</a:t>
            </a:r>
            <a:endParaRPr lang="en-US" sz="3200" dirty="0"/>
          </a:p>
        </p:txBody>
      </p:sp>
      <p:pic>
        <p:nvPicPr>
          <p:cNvPr id="19458"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870" y="1910156"/>
            <a:ext cx="2659380" cy="33242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duotone>
              <a:prstClr val="black"/>
              <a:schemeClr val="accent2">
                <a:tint val="45000"/>
                <a:satMod val="400000"/>
              </a:schemeClr>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488119" y="265122"/>
            <a:ext cx="1643888" cy="193274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12492"/>
            <a:ext cx="522900" cy="142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8872" rIns="91440" bIns="179331"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sz="1000" b="0" i="0" u="none" strike="noStrike" cap="none" normalizeH="0" baseline="0" dirty="0">
                <a:ln>
                  <a:noFill/>
                </a:ln>
                <a:solidFill>
                  <a:srgbClr val="656565"/>
                </a:solidFill>
                <a:effectLst/>
                <a:latin typeface="&amp;quot"/>
                <a:cs typeface="Arial" panose="020B0604020202020204" pitchFamily="34" charset="0"/>
              </a:rPr>
              <a:t>  </a:t>
            </a:r>
            <a:r>
              <a:rPr kumimoji="0" lang="en-US" sz="7500" b="0" i="0" u="none" strike="noStrike" cap="none" normalizeH="0" baseline="0" dirty="0">
                <a:ln>
                  <a:noFill/>
                </a:ln>
                <a:solidFill>
                  <a:srgbClr val="656565"/>
                </a:solidFill>
                <a:effectLst/>
                <a:latin typeface="&amp;quot"/>
                <a:cs typeface="Arial" panose="020B0604020202020204" pitchFamily="34" charset="0"/>
              </a:rPr>
              <a:t> </a:t>
            </a:r>
            <a:endParaRPr kumimoji="0" lang="en-US" sz="1300" b="1" i="0" u="none" strike="noStrike" cap="none" normalizeH="0" baseline="0" dirty="0">
              <a:ln>
                <a:noFill/>
              </a:ln>
              <a:solidFill>
                <a:srgbClr val="666666"/>
              </a:solidFill>
              <a:effectLst/>
              <a:latin typeface="&amp;quot"/>
              <a:cs typeface="Arial" panose="020B0604020202020204" pitchFamily="34" charset="0"/>
            </a:endParaRPr>
          </a:p>
        </p:txBody>
      </p:sp>
      <p:sp>
        <p:nvSpPr>
          <p:cNvPr id="3" name="Rectangle 2"/>
          <p:cNvSpPr/>
          <p:nvPr/>
        </p:nvSpPr>
        <p:spPr>
          <a:xfrm>
            <a:off x="3598545" y="1989455"/>
            <a:ext cx="7680960" cy="3046095"/>
          </a:xfrm>
          <a:prstGeom prst="rect">
            <a:avLst/>
          </a:prstGeom>
        </p:spPr>
        <p:txBody>
          <a:bodyPr wrap="square">
            <a:spAutoFit/>
          </a:bodyPr>
          <a:lstStyle/>
          <a:p>
            <a:r>
              <a:rPr lang="en-US" sz="3200" b="1" dirty="0"/>
              <a:t>UPDATES 2016</a:t>
            </a:r>
          </a:p>
          <a:p>
            <a:endParaRPr lang="en-US" sz="3200" b="1" dirty="0"/>
          </a:p>
          <a:p>
            <a:r>
              <a:rPr lang="en-US" sz="3200" b="1" dirty="0"/>
              <a:t>NMOGS Oration : 2016</a:t>
            </a:r>
          </a:p>
          <a:p>
            <a:r>
              <a:rPr lang="en-US" sz="3200" b="1" dirty="0"/>
              <a:t>Promoting Female Sexuality Health and Rights in India</a:t>
            </a:r>
            <a:br>
              <a:rPr lang="en-US" sz="3200" b="1" dirty="0"/>
            </a:br>
            <a:r>
              <a:rPr lang="en-US" sz="3200" b="1" dirty="0" err="1"/>
              <a:t>Dr</a:t>
            </a:r>
            <a:r>
              <a:rPr lang="en-US" sz="3200" b="1" dirty="0"/>
              <a:t> </a:t>
            </a:r>
            <a:r>
              <a:rPr lang="en-US" sz="3200" b="1" dirty="0" err="1"/>
              <a:t>Narayana</a:t>
            </a:r>
            <a:r>
              <a:rPr lang="en-US" sz="3200" b="1" dirty="0"/>
              <a:t> Reddy</a:t>
            </a:r>
            <a:endParaRPr lang="en-US" sz="3200" dirty="0"/>
          </a:p>
        </p:txBody>
      </p:sp>
      <p:pic>
        <p:nvPicPr>
          <p:cNvPr id="20482"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720" y="2385060"/>
            <a:ext cx="2259330" cy="282448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duotone>
              <a:prstClr val="black"/>
              <a:schemeClr val="accent2">
                <a:tint val="45000"/>
                <a:satMod val="400000"/>
              </a:schemeClr>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488119" y="56207"/>
            <a:ext cx="1643888" cy="193274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12492"/>
            <a:ext cx="522900" cy="142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8872" rIns="91440" bIns="179331"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sz="1000" b="0" i="0" u="none" strike="noStrike" cap="none" normalizeH="0" baseline="0" dirty="0">
                <a:ln>
                  <a:noFill/>
                </a:ln>
                <a:solidFill>
                  <a:srgbClr val="656565"/>
                </a:solidFill>
                <a:effectLst/>
                <a:latin typeface="&amp;quot"/>
                <a:cs typeface="Arial" panose="020B0604020202020204" pitchFamily="34" charset="0"/>
              </a:rPr>
              <a:t>  </a:t>
            </a:r>
            <a:r>
              <a:rPr kumimoji="0" lang="en-US" sz="7500" b="0" i="0" u="none" strike="noStrike" cap="none" normalizeH="0" baseline="0" dirty="0">
                <a:ln>
                  <a:noFill/>
                </a:ln>
                <a:solidFill>
                  <a:srgbClr val="656565"/>
                </a:solidFill>
                <a:effectLst/>
                <a:latin typeface="&amp;quot"/>
                <a:cs typeface="Arial" panose="020B0604020202020204" pitchFamily="34" charset="0"/>
              </a:rPr>
              <a:t> </a:t>
            </a:r>
            <a:endParaRPr kumimoji="0" lang="en-US" sz="1300" b="1" i="0" u="none" strike="noStrike" cap="none" normalizeH="0" baseline="0" dirty="0">
              <a:ln>
                <a:noFill/>
              </a:ln>
              <a:solidFill>
                <a:srgbClr val="666666"/>
              </a:solidFill>
              <a:effectLst/>
              <a:latin typeface="&amp;quot"/>
              <a:cs typeface="Arial" panose="020B0604020202020204" pitchFamily="34" charset="0"/>
            </a:endParaRPr>
          </a:p>
        </p:txBody>
      </p:sp>
      <p:sp>
        <p:nvSpPr>
          <p:cNvPr id="3" name="Rectangle 2"/>
          <p:cNvSpPr/>
          <p:nvPr/>
        </p:nvSpPr>
        <p:spPr>
          <a:xfrm>
            <a:off x="3858957" y="2289237"/>
            <a:ext cx="6049908" cy="2830195"/>
          </a:xfrm>
          <a:prstGeom prst="rect">
            <a:avLst/>
          </a:prstGeom>
        </p:spPr>
        <p:txBody>
          <a:bodyPr wrap="square">
            <a:spAutoFit/>
          </a:bodyPr>
          <a:lstStyle/>
          <a:p>
            <a:r>
              <a:rPr lang="en-US" sz="3200" b="1" dirty="0"/>
              <a:t>UPDATES 2017</a:t>
            </a:r>
          </a:p>
          <a:p>
            <a:endParaRPr lang="en-US" sz="3200" b="1" dirty="0"/>
          </a:p>
          <a:p>
            <a:r>
              <a:rPr lang="en-US" sz="3200" b="1" dirty="0"/>
              <a:t>NMOGS Oration : 2017</a:t>
            </a:r>
          </a:p>
          <a:p>
            <a:r>
              <a:rPr lang="en-US" sz="3200" b="1" dirty="0"/>
              <a:t>Still Birth -The Enigma Unresolved</a:t>
            </a:r>
            <a:br>
              <a:rPr lang="en-US" sz="3200" b="1" dirty="0"/>
            </a:br>
            <a:r>
              <a:rPr lang="en-US" sz="3200" b="1" dirty="0" err="1"/>
              <a:t>Dr</a:t>
            </a:r>
            <a:r>
              <a:rPr lang="en-US" sz="3200" b="1" dirty="0"/>
              <a:t> </a:t>
            </a:r>
            <a:r>
              <a:rPr lang="en-US" sz="3200" b="1" dirty="0" err="1"/>
              <a:t>Bharati</a:t>
            </a:r>
            <a:r>
              <a:rPr lang="en-US" sz="3200" b="1" dirty="0"/>
              <a:t> Morey</a:t>
            </a:r>
            <a:endParaRPr lang="en-US" sz="3200" dirty="0"/>
          </a:p>
          <a:p>
            <a:pPr lvl="0" eaLnBrk="0" fontAlgn="base" hangingPunct="0">
              <a:spcBef>
                <a:spcPct val="0"/>
              </a:spcBef>
              <a:spcAft>
                <a:spcPct val="0"/>
              </a:spcAft>
            </a:pPr>
            <a:endParaRPr lang="en-US" dirty="0">
              <a:solidFill>
                <a:srgbClr val="656565"/>
              </a:solidFill>
              <a:latin typeface="&amp;quot"/>
              <a:cs typeface="Arial" panose="020B0604020202020204" pitchFamily="34" charset="0"/>
            </a:endParaRPr>
          </a:p>
        </p:txBody>
      </p:sp>
      <p:pic>
        <p:nvPicPr>
          <p:cNvPr id="21506"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2323" y="2201683"/>
            <a:ext cx="2334260" cy="29178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duotone>
              <a:prstClr val="black"/>
              <a:schemeClr val="accent2">
                <a:tint val="45000"/>
                <a:satMod val="400000"/>
              </a:schemeClr>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589719" y="134947"/>
            <a:ext cx="1643888" cy="193274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12492"/>
            <a:ext cx="522900" cy="142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8872" rIns="91440" bIns="179331"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sz="1000" b="0" i="0" u="none" strike="noStrike" cap="none" normalizeH="0" baseline="0" dirty="0">
                <a:ln>
                  <a:noFill/>
                </a:ln>
                <a:solidFill>
                  <a:srgbClr val="656565"/>
                </a:solidFill>
                <a:effectLst/>
                <a:latin typeface="&amp;quot"/>
                <a:cs typeface="Arial" panose="020B0604020202020204" pitchFamily="34" charset="0"/>
              </a:rPr>
              <a:t>  </a:t>
            </a:r>
            <a:r>
              <a:rPr kumimoji="0" lang="en-US" sz="7500" b="0" i="0" u="none" strike="noStrike" cap="none" normalizeH="0" baseline="0" dirty="0">
                <a:ln>
                  <a:noFill/>
                </a:ln>
                <a:solidFill>
                  <a:srgbClr val="656565"/>
                </a:solidFill>
                <a:effectLst/>
                <a:latin typeface="&amp;quot"/>
                <a:cs typeface="Arial" panose="020B0604020202020204" pitchFamily="34" charset="0"/>
              </a:rPr>
              <a:t> </a:t>
            </a:r>
            <a:endParaRPr kumimoji="0" lang="en-US" sz="1300" b="1" i="0" u="none" strike="noStrike" cap="none" normalizeH="0" baseline="0" dirty="0">
              <a:ln>
                <a:noFill/>
              </a:ln>
              <a:solidFill>
                <a:srgbClr val="666666"/>
              </a:solidFill>
              <a:effectLst/>
              <a:latin typeface="&amp;quot"/>
              <a:cs typeface="Arial" panose="020B0604020202020204" pitchFamily="34" charset="0"/>
            </a:endParaRPr>
          </a:p>
        </p:txBody>
      </p:sp>
      <p:pic>
        <p:nvPicPr>
          <p:cNvPr id="1026"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6463" y="2486450"/>
            <a:ext cx="2107692" cy="263461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duotone>
              <a:prstClr val="black"/>
              <a:schemeClr val="accent2">
                <a:tint val="45000"/>
                <a:satMod val="400000"/>
              </a:schemeClr>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488119" y="265122"/>
            <a:ext cx="1643888" cy="1932749"/>
          </a:xfrm>
          <a:prstGeom prst="rect">
            <a:avLst/>
          </a:prstGeom>
        </p:spPr>
      </p:pic>
      <p:sp>
        <p:nvSpPr>
          <p:cNvPr id="4" name="Text Box 3"/>
          <p:cNvSpPr txBox="1"/>
          <p:nvPr/>
        </p:nvSpPr>
        <p:spPr>
          <a:xfrm>
            <a:off x="3998595" y="2486660"/>
            <a:ext cx="6096000" cy="2553335"/>
          </a:xfrm>
          <a:prstGeom prst="rect">
            <a:avLst/>
          </a:prstGeom>
          <a:noFill/>
        </p:spPr>
        <p:txBody>
          <a:bodyPr wrap="square" rtlCol="0" anchor="t">
            <a:spAutoFit/>
          </a:bodyPr>
          <a:lstStyle/>
          <a:p>
            <a:r>
              <a:rPr lang="en-US" sz="3200" b="1" dirty="0">
                <a:sym typeface="+mn-ea"/>
              </a:rPr>
              <a:t>UPDATES 2018</a:t>
            </a:r>
            <a:endParaRPr lang="en-US" sz="3200" b="1" dirty="0"/>
          </a:p>
          <a:p>
            <a:endParaRPr lang="en-US" sz="3200" b="1" dirty="0"/>
          </a:p>
          <a:p>
            <a:r>
              <a:rPr lang="en-US" sz="3200" b="1" dirty="0">
                <a:sym typeface="+mn-ea"/>
              </a:rPr>
              <a:t>NMOGS Oration : 2018</a:t>
            </a:r>
            <a:endParaRPr lang="en-US" sz="3200" b="1" dirty="0"/>
          </a:p>
          <a:p>
            <a:r>
              <a:rPr lang="en-US" sz="3200" b="1" dirty="0">
                <a:sym typeface="+mn-ea"/>
              </a:rPr>
              <a:t>Respectful Maternity Care</a:t>
            </a:r>
            <a:br>
              <a:rPr lang="en-US" sz="3200" b="1" dirty="0">
                <a:sym typeface="+mn-ea"/>
              </a:rPr>
            </a:br>
            <a:r>
              <a:rPr lang="en-US" sz="3200" b="1" dirty="0" err="1">
                <a:sym typeface="+mn-ea"/>
              </a:rPr>
              <a:t>Dr</a:t>
            </a:r>
            <a:r>
              <a:rPr lang="en-US" sz="3200" b="1" dirty="0">
                <a:sym typeface="+mn-ea"/>
              </a:rPr>
              <a:t> </a:t>
            </a:r>
            <a:r>
              <a:rPr lang="en-US" sz="3200" b="1" dirty="0" err="1">
                <a:sym typeface="+mn-ea"/>
              </a:rPr>
              <a:t>Evita Fernandez</a:t>
            </a:r>
            <a:endParaRPr lang="en-US" sz="3200" b="1" dirty="0">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0180" y="2501900"/>
            <a:ext cx="2166620" cy="2708910"/>
          </a:xfrm>
          <a:prstGeom prst="rect">
            <a:avLst/>
          </a:prstGeom>
        </p:spPr>
      </p:pic>
      <p:sp>
        <p:nvSpPr>
          <p:cNvPr id="3" name="Text Box 2"/>
          <p:cNvSpPr txBox="1"/>
          <p:nvPr/>
        </p:nvSpPr>
        <p:spPr>
          <a:xfrm>
            <a:off x="4013200" y="2501900"/>
            <a:ext cx="6096000" cy="2553335"/>
          </a:xfrm>
          <a:prstGeom prst="rect">
            <a:avLst/>
          </a:prstGeom>
          <a:noFill/>
        </p:spPr>
        <p:txBody>
          <a:bodyPr wrap="square" rtlCol="0" anchor="t">
            <a:spAutoFit/>
          </a:bodyPr>
          <a:lstStyle/>
          <a:p>
            <a:r>
              <a:rPr lang="en-US" sz="3200" b="1" dirty="0">
                <a:sym typeface="+mn-ea"/>
              </a:rPr>
              <a:t>UPDATES 2019</a:t>
            </a:r>
            <a:endParaRPr lang="en-US" sz="3200" b="1" dirty="0"/>
          </a:p>
          <a:p>
            <a:endParaRPr lang="en-US" sz="3200" b="1" dirty="0"/>
          </a:p>
          <a:p>
            <a:r>
              <a:rPr lang="en-US" sz="3200" b="1" dirty="0">
                <a:sym typeface="+mn-ea"/>
              </a:rPr>
              <a:t>NMOGS Oration : 2019</a:t>
            </a:r>
            <a:endParaRPr lang="en-US" sz="3200" b="1" dirty="0"/>
          </a:p>
          <a:p>
            <a:r>
              <a:rPr lang="en-US" sz="3200" b="1" dirty="0">
                <a:sym typeface="+mn-ea"/>
              </a:rPr>
              <a:t>Every week Counts...........!</a:t>
            </a:r>
          </a:p>
          <a:p>
            <a:r>
              <a:rPr lang="en-US" sz="3200" b="1" dirty="0" err="1">
                <a:sym typeface="+mn-ea"/>
              </a:rPr>
              <a:t>Dr</a:t>
            </a:r>
            <a:r>
              <a:rPr lang="en-US" sz="3200" b="1" dirty="0">
                <a:sym typeface="+mn-ea"/>
              </a:rPr>
              <a:t> </a:t>
            </a:r>
            <a:r>
              <a:rPr lang="en-US" sz="3200" b="1" dirty="0" err="1">
                <a:sym typeface="+mn-ea"/>
              </a:rPr>
              <a:t>Anu Vij</a:t>
            </a:r>
            <a:endParaRPr lang="en-US" sz="3200" b="1" dirty="0">
              <a:sym typeface="+mn-ea"/>
            </a:endParaRPr>
          </a:p>
        </p:txBody>
      </p:sp>
      <p:pic>
        <p:nvPicPr>
          <p:cNvPr id="5" name="Picture 4"/>
          <p:cNvPicPr>
            <a:picLocks noChangeAspect="1"/>
          </p:cNvPicPr>
          <p:nvPr/>
        </p:nvPicPr>
        <p:blipFill>
          <a:blip r:embed="rId3">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488119" y="265122"/>
            <a:ext cx="1643888" cy="193274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Picture 100"/>
          <p:cNvPicPr/>
          <p:nvPr/>
        </p:nvPicPr>
        <p:blipFill>
          <a:blip r:embed="rId2"/>
          <a:stretch>
            <a:fillRect/>
          </a:stretch>
        </p:blipFill>
        <p:spPr>
          <a:xfrm>
            <a:off x="1587500" y="2423160"/>
            <a:ext cx="2227580" cy="2376805"/>
          </a:xfrm>
          <a:prstGeom prst="rect">
            <a:avLst/>
          </a:prstGeom>
          <a:noFill/>
          <a:ln w="9525">
            <a:noFill/>
          </a:ln>
        </p:spPr>
      </p:pic>
      <p:pic>
        <p:nvPicPr>
          <p:cNvPr id="5" name="Picture 4"/>
          <p:cNvPicPr>
            <a:picLocks noChangeAspect="1"/>
          </p:cNvPicPr>
          <p:nvPr/>
        </p:nvPicPr>
        <p:blipFill>
          <a:blip r:embed="rId3">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488119" y="265122"/>
            <a:ext cx="1643888" cy="1932749"/>
          </a:xfrm>
          <a:prstGeom prst="rect">
            <a:avLst/>
          </a:prstGeom>
        </p:spPr>
      </p:pic>
      <p:sp>
        <p:nvSpPr>
          <p:cNvPr id="4" name="Text Box 3"/>
          <p:cNvSpPr txBox="1"/>
          <p:nvPr/>
        </p:nvSpPr>
        <p:spPr>
          <a:xfrm>
            <a:off x="4508500" y="2614295"/>
            <a:ext cx="6096000" cy="2553335"/>
          </a:xfrm>
          <a:prstGeom prst="rect">
            <a:avLst/>
          </a:prstGeom>
          <a:noFill/>
        </p:spPr>
        <p:txBody>
          <a:bodyPr wrap="square" rtlCol="0" anchor="t">
            <a:spAutoFit/>
          </a:bodyPr>
          <a:lstStyle/>
          <a:p>
            <a:r>
              <a:rPr lang="en-US" sz="3200" b="1" dirty="0">
                <a:sym typeface="+mn-ea"/>
              </a:rPr>
              <a:t>UPDATES 2020</a:t>
            </a:r>
            <a:endParaRPr lang="en-US" sz="3200" b="1" dirty="0"/>
          </a:p>
          <a:p>
            <a:endParaRPr lang="en-US" sz="3200" b="1" dirty="0"/>
          </a:p>
          <a:p>
            <a:r>
              <a:rPr lang="en-US" sz="3200" b="1" dirty="0">
                <a:sym typeface="+mn-ea"/>
              </a:rPr>
              <a:t>NMOGS Oration : 2020</a:t>
            </a:r>
            <a:endParaRPr lang="en-US" sz="3200" b="1" dirty="0"/>
          </a:p>
          <a:p>
            <a:r>
              <a:rPr lang="en-US" sz="3200" b="1" dirty="0">
                <a:sym typeface="+mn-ea"/>
              </a:rPr>
              <a:t>Happy Periods...........!</a:t>
            </a:r>
          </a:p>
          <a:p>
            <a:r>
              <a:rPr lang="en-US" sz="3200" b="1" dirty="0" err="1">
                <a:sym typeface="+mn-ea"/>
              </a:rPr>
              <a:t>Dr</a:t>
            </a:r>
            <a:r>
              <a:rPr lang="en-US" sz="3200" b="1" dirty="0">
                <a:sym typeface="+mn-ea"/>
              </a:rPr>
              <a:t> </a:t>
            </a:r>
            <a:r>
              <a:rPr lang="en-US" sz="3200" b="1" dirty="0" err="1">
                <a:sym typeface="+mn-ea"/>
              </a:rPr>
              <a:t>Meenakshi Bharat</a:t>
            </a:r>
            <a:endParaRPr lang="en-US" sz="3200" b="1" dirty="0">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MOGS - Navi Mumbai Obstetric &amp; Gynecological Socie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7061" y="2197501"/>
            <a:ext cx="2240195" cy="2796157"/>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3"/>
          <p:cNvSpPr txBox="1"/>
          <p:nvPr/>
        </p:nvSpPr>
        <p:spPr>
          <a:xfrm>
            <a:off x="3799840" y="2197735"/>
            <a:ext cx="7783830" cy="2553335"/>
          </a:xfrm>
          <a:prstGeom prst="rect">
            <a:avLst/>
          </a:prstGeom>
          <a:noFill/>
        </p:spPr>
        <p:txBody>
          <a:bodyPr wrap="square" rtlCol="0" anchor="t">
            <a:spAutoFit/>
          </a:bodyPr>
          <a:lstStyle/>
          <a:p>
            <a:r>
              <a:rPr lang="en-US" sz="3200" b="1" dirty="0">
                <a:sym typeface="+mn-ea"/>
              </a:rPr>
              <a:t>UPDATES 2021</a:t>
            </a:r>
            <a:endParaRPr lang="en-US" sz="3200" b="1" dirty="0"/>
          </a:p>
          <a:p>
            <a:endParaRPr lang="en-US" sz="3200" b="1" dirty="0"/>
          </a:p>
          <a:p>
            <a:r>
              <a:rPr lang="en-US" sz="3200" b="1" dirty="0">
                <a:sym typeface="+mn-ea"/>
              </a:rPr>
              <a:t>NMOGS Oration : 2021</a:t>
            </a:r>
            <a:endParaRPr lang="en-US" sz="3200" b="1" dirty="0"/>
          </a:p>
          <a:p>
            <a:r>
              <a:rPr lang="en-IN" sz="3200" b="1" dirty="0">
                <a:sym typeface="+mn-ea"/>
              </a:rPr>
              <a:t>"Implementing Safety= Adding Quality”</a:t>
            </a:r>
            <a:endParaRPr lang="en-US" sz="3200" dirty="0"/>
          </a:p>
          <a:p>
            <a:r>
              <a:rPr lang="en-US" sz="3200" b="1" dirty="0" err="1">
                <a:sym typeface="+mn-ea"/>
              </a:rPr>
              <a:t>Dr</a:t>
            </a:r>
            <a:r>
              <a:rPr lang="en-US" sz="3200" b="1" dirty="0">
                <a:sym typeface="+mn-ea"/>
              </a:rPr>
              <a:t> </a:t>
            </a:r>
            <a:r>
              <a:rPr lang="en-US" sz="3200" b="1" dirty="0" err="1">
                <a:sym typeface="+mn-ea"/>
              </a:rPr>
              <a:t>Sucheta Kinjawadekar</a:t>
            </a:r>
            <a:endParaRPr lang="en-US" sz="3200" b="1" dirty="0">
              <a:sym typeface="+mn-ea"/>
            </a:endParaRPr>
          </a:p>
        </p:txBody>
      </p:sp>
      <p:pic>
        <p:nvPicPr>
          <p:cNvPr id="5" name="Picture 4"/>
          <p:cNvPicPr>
            <a:picLocks noChangeAspect="1"/>
          </p:cNvPicPr>
          <p:nvPr/>
        </p:nvPicPr>
        <p:blipFill>
          <a:blip r:embed="rId3">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488119" y="265122"/>
            <a:ext cx="1643888" cy="193274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 name="Picture 99"/>
          <p:cNvPicPr/>
          <p:nvPr/>
        </p:nvPicPr>
        <p:blipFill>
          <a:blip r:embed="rId2"/>
          <a:stretch>
            <a:fillRect/>
          </a:stretch>
        </p:blipFill>
        <p:spPr>
          <a:xfrm>
            <a:off x="1918970" y="2536190"/>
            <a:ext cx="2286000" cy="2553335"/>
          </a:xfrm>
          <a:prstGeom prst="rect">
            <a:avLst/>
          </a:prstGeom>
          <a:noFill/>
          <a:ln w="9525">
            <a:noFill/>
          </a:ln>
        </p:spPr>
      </p:pic>
      <p:pic>
        <p:nvPicPr>
          <p:cNvPr id="5" name="Picture 4"/>
          <p:cNvPicPr>
            <a:picLocks noChangeAspect="1"/>
          </p:cNvPicPr>
          <p:nvPr/>
        </p:nvPicPr>
        <p:blipFill>
          <a:blip r:embed="rId3">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488119" y="265122"/>
            <a:ext cx="1643888" cy="1932749"/>
          </a:xfrm>
          <a:prstGeom prst="rect">
            <a:avLst/>
          </a:prstGeom>
        </p:spPr>
      </p:pic>
      <p:sp>
        <p:nvSpPr>
          <p:cNvPr id="4" name="Text Box 3"/>
          <p:cNvSpPr txBox="1"/>
          <p:nvPr/>
        </p:nvSpPr>
        <p:spPr>
          <a:xfrm>
            <a:off x="4689475" y="2536190"/>
            <a:ext cx="7092315" cy="2553335"/>
          </a:xfrm>
          <a:prstGeom prst="rect">
            <a:avLst/>
          </a:prstGeom>
          <a:noFill/>
        </p:spPr>
        <p:txBody>
          <a:bodyPr wrap="square" rtlCol="0" anchor="t">
            <a:spAutoFit/>
          </a:bodyPr>
          <a:lstStyle/>
          <a:p>
            <a:r>
              <a:rPr lang="en-US" sz="3200" b="1" dirty="0">
                <a:sym typeface="+mn-ea"/>
              </a:rPr>
              <a:t>UPDATES 2022</a:t>
            </a:r>
            <a:endParaRPr lang="en-US" sz="3200" b="1" dirty="0"/>
          </a:p>
          <a:p>
            <a:endParaRPr lang="en-US" sz="3200" b="1" dirty="0"/>
          </a:p>
          <a:p>
            <a:r>
              <a:rPr lang="en-US" sz="3200" b="1" dirty="0">
                <a:sym typeface="+mn-ea"/>
              </a:rPr>
              <a:t>NMOGS Oration : 2022</a:t>
            </a:r>
            <a:endParaRPr lang="en-US" sz="3200" b="1" dirty="0"/>
          </a:p>
          <a:p>
            <a:r>
              <a:rPr lang="en-IN" sz="3200" b="1" dirty="0">
                <a:sym typeface="+mn-ea"/>
              </a:rPr>
              <a:t>"</a:t>
            </a:r>
            <a:r>
              <a:rPr lang="en-US" altLang="en-IN" sz="3200" b="1" dirty="0">
                <a:sym typeface="+mn-ea"/>
              </a:rPr>
              <a:t>PCOS and the Forgotten Uterus</a:t>
            </a:r>
            <a:r>
              <a:rPr lang="en-IN" sz="3200" b="1" dirty="0">
                <a:sym typeface="+mn-ea"/>
              </a:rPr>
              <a:t>”</a:t>
            </a:r>
            <a:endParaRPr lang="en-US" sz="3200" dirty="0"/>
          </a:p>
          <a:p>
            <a:r>
              <a:rPr lang="en-US" sz="3200" b="1" dirty="0" err="1">
                <a:sym typeface="+mn-ea"/>
              </a:rPr>
              <a:t>Dr</a:t>
            </a:r>
            <a:r>
              <a:rPr lang="en-US" sz="3200" b="1" dirty="0">
                <a:sym typeface="+mn-ea"/>
              </a:rPr>
              <a:t> </a:t>
            </a:r>
            <a:r>
              <a:rPr lang="en-US" sz="3200" b="1" dirty="0" err="1">
                <a:sym typeface="+mn-ea"/>
              </a:rPr>
              <a:t>Duru Shah</a:t>
            </a:r>
            <a:endParaRPr lang="en-US" sz="3200" b="1" dirty="0">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 name="Picture 99"/>
          <p:cNvPicPr/>
          <p:nvPr/>
        </p:nvPicPr>
        <p:blipFill>
          <a:blip r:embed="rId2"/>
          <a:stretch>
            <a:fillRect/>
          </a:stretch>
        </p:blipFill>
        <p:spPr>
          <a:xfrm>
            <a:off x="983615" y="2383790"/>
            <a:ext cx="2157730" cy="2446655"/>
          </a:xfrm>
          <a:prstGeom prst="rect">
            <a:avLst/>
          </a:prstGeom>
          <a:noFill/>
          <a:ln w="9525">
            <a:noFill/>
          </a:ln>
        </p:spPr>
      </p:pic>
      <p:sp>
        <p:nvSpPr>
          <p:cNvPr id="4" name="Text Box 3"/>
          <p:cNvSpPr txBox="1"/>
          <p:nvPr/>
        </p:nvSpPr>
        <p:spPr>
          <a:xfrm>
            <a:off x="3461385" y="2081530"/>
            <a:ext cx="7092315" cy="3538220"/>
          </a:xfrm>
          <a:prstGeom prst="rect">
            <a:avLst/>
          </a:prstGeom>
          <a:noFill/>
        </p:spPr>
        <p:txBody>
          <a:bodyPr wrap="square" rtlCol="0" anchor="t">
            <a:spAutoFit/>
          </a:bodyPr>
          <a:lstStyle/>
          <a:p>
            <a:r>
              <a:rPr lang="en-US" sz="3200" b="1" dirty="0">
                <a:sym typeface="+mn-ea"/>
              </a:rPr>
              <a:t>UPDATES 2023</a:t>
            </a:r>
          </a:p>
          <a:p>
            <a:endParaRPr lang="en-US" sz="3200" b="1" dirty="0"/>
          </a:p>
          <a:p>
            <a:r>
              <a:rPr lang="en-US" sz="3200" b="1" dirty="0">
                <a:sym typeface="+mn-ea"/>
              </a:rPr>
              <a:t>NMOGS Oration : 2023</a:t>
            </a:r>
          </a:p>
          <a:p>
            <a:endParaRPr lang="en-US" sz="3200" b="1" dirty="0"/>
          </a:p>
          <a:p>
            <a:r>
              <a:rPr lang="en-IN" sz="3200" b="1" dirty="0">
                <a:sym typeface="+mn-ea"/>
              </a:rPr>
              <a:t>"</a:t>
            </a:r>
            <a:r>
              <a:rPr lang="en-US" altLang="en-IN" sz="3200" b="1" dirty="0">
                <a:sym typeface="+mn-ea"/>
              </a:rPr>
              <a:t>Changing Paradigms of Practice</a:t>
            </a:r>
            <a:r>
              <a:rPr lang="en-IN" sz="3200" b="1" dirty="0">
                <a:sym typeface="+mn-ea"/>
              </a:rPr>
              <a:t>”</a:t>
            </a:r>
            <a:endParaRPr lang="en-US" sz="3200" dirty="0"/>
          </a:p>
          <a:p>
            <a:endParaRPr lang="en-US" sz="3200" b="1" dirty="0" err="1">
              <a:sym typeface="+mn-ea"/>
            </a:endParaRPr>
          </a:p>
          <a:p>
            <a:r>
              <a:rPr lang="en-US" sz="3200" b="1" dirty="0" err="1">
                <a:sym typeface="+mn-ea"/>
              </a:rPr>
              <a:t>Dr</a:t>
            </a:r>
            <a:r>
              <a:rPr lang="en-US" sz="3200" b="1" dirty="0">
                <a:sym typeface="+mn-ea"/>
              </a:rPr>
              <a:t> </a:t>
            </a:r>
            <a:r>
              <a:rPr lang="en-US" sz="3200" b="1" dirty="0" err="1">
                <a:sym typeface="+mn-ea"/>
              </a:rPr>
              <a:t>Mini Nampoothiri</a:t>
            </a:r>
            <a:endParaRPr lang="en-US" sz="3200" b="1" dirty="0">
              <a:sym typeface="+mn-ea"/>
            </a:endParaRPr>
          </a:p>
        </p:txBody>
      </p:sp>
      <p:pic>
        <p:nvPicPr>
          <p:cNvPr id="5" name="Picture 4"/>
          <p:cNvPicPr>
            <a:picLocks noChangeAspect="1"/>
          </p:cNvPicPr>
          <p:nvPr/>
        </p:nvPicPr>
        <p:blipFill>
          <a:blip r:embed="rId3">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740400" y="265430"/>
            <a:ext cx="1391920" cy="163703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3461385" y="2081530"/>
            <a:ext cx="7092315" cy="4031873"/>
          </a:xfrm>
          <a:prstGeom prst="rect">
            <a:avLst/>
          </a:prstGeom>
          <a:noFill/>
        </p:spPr>
        <p:txBody>
          <a:bodyPr wrap="square" rtlCol="0" anchor="t">
            <a:spAutoFit/>
          </a:bodyPr>
          <a:lstStyle/>
          <a:p>
            <a:r>
              <a:rPr lang="en-US" sz="3200" b="1">
                <a:sym typeface="+mn-ea"/>
              </a:rPr>
              <a:t>UPDATES 2024</a:t>
            </a:r>
            <a:endParaRPr lang="en-US" sz="3200" b="1" dirty="0">
              <a:sym typeface="+mn-ea"/>
            </a:endParaRPr>
          </a:p>
          <a:p>
            <a:endParaRPr lang="en-US" sz="3200" b="1" dirty="0"/>
          </a:p>
          <a:p>
            <a:r>
              <a:rPr lang="en-US" sz="3200" b="1" dirty="0">
                <a:sym typeface="+mn-ea"/>
              </a:rPr>
              <a:t>NMOGS Oration </a:t>
            </a:r>
            <a:r>
              <a:rPr lang="en-US" sz="3200" b="1">
                <a:sym typeface="+mn-ea"/>
              </a:rPr>
              <a:t>: 2024</a:t>
            </a:r>
            <a:endParaRPr lang="en-US" sz="3200" b="1" dirty="0">
              <a:sym typeface="+mn-ea"/>
            </a:endParaRPr>
          </a:p>
          <a:p>
            <a:r>
              <a:rPr lang="en-US" sz="3200" b="1"/>
              <a:t>Complecations: Detect-Correct - Prevent</a:t>
            </a:r>
            <a:endParaRPr lang="en-US" sz="3200" b="1" dirty="0"/>
          </a:p>
          <a:p>
            <a:r>
              <a:rPr lang="en-IN" sz="3200" b="1">
                <a:sym typeface="+mn-ea"/>
              </a:rPr>
              <a:t>"</a:t>
            </a:r>
            <a:r>
              <a:rPr lang="en-US" altLang="en-IN" sz="3200" b="1">
                <a:sym typeface="+mn-ea"/>
              </a:rPr>
              <a:t>COPING WITH FAILURES</a:t>
            </a:r>
            <a:r>
              <a:rPr lang="en-IN" sz="3200" b="1">
                <a:sym typeface="+mn-ea"/>
              </a:rPr>
              <a:t>”</a:t>
            </a:r>
            <a:endParaRPr lang="en-US" sz="3200" dirty="0"/>
          </a:p>
          <a:p>
            <a:endParaRPr lang="en-US" sz="3200" b="1" dirty="0" err="1">
              <a:sym typeface="+mn-ea"/>
            </a:endParaRPr>
          </a:p>
          <a:p>
            <a:r>
              <a:rPr lang="en-US" sz="3200" b="1" err="1">
                <a:sym typeface="+mn-ea"/>
              </a:rPr>
              <a:t>Dr</a:t>
            </a:r>
            <a:r>
              <a:rPr lang="en-US" sz="3200" b="1">
                <a:sym typeface="+mn-ea"/>
              </a:rPr>
              <a:t> Roy Patankar</a:t>
            </a:r>
            <a:endParaRPr lang="en-US" sz="3200" b="1" dirty="0">
              <a:sym typeface="+mn-ea"/>
            </a:endParaRPr>
          </a:p>
        </p:txBody>
      </p:sp>
      <p:pic>
        <p:nvPicPr>
          <p:cNvPr id="5" name="Picture 4"/>
          <p:cNvPicPr>
            <a:picLocks noChangeAspect="1"/>
          </p:cNvPicPr>
          <p:nvPr/>
        </p:nvPicPr>
        <p:blipFill>
          <a:blip r:embed="rId2">
            <a:duotone>
              <a:prstClr val="black"/>
              <a:schemeClr val="accent2">
                <a:tint val="45000"/>
                <a:satMod val="400000"/>
              </a:schemeClr>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740400" y="265430"/>
            <a:ext cx="1391920" cy="1637030"/>
          </a:xfrm>
          <a:prstGeom prst="rect">
            <a:avLst/>
          </a:prstGeom>
        </p:spPr>
      </p:pic>
      <p:pic>
        <p:nvPicPr>
          <p:cNvPr id="1026" name="Picture 2" descr="Dr. Roy Patankar | GastroIntestinal &amp; Laparoscopic Surge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535" y="2599107"/>
            <a:ext cx="2276475" cy="22764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3461385" y="2081530"/>
            <a:ext cx="7092315" cy="4523105"/>
          </a:xfrm>
          <a:prstGeom prst="rect">
            <a:avLst/>
          </a:prstGeom>
          <a:noFill/>
        </p:spPr>
        <p:txBody>
          <a:bodyPr wrap="square" rtlCol="0" anchor="t">
            <a:spAutoFit/>
          </a:bodyPr>
          <a:lstStyle/>
          <a:p>
            <a:r>
              <a:rPr lang="en-US" sz="3200" b="1">
                <a:sym typeface="+mn-ea"/>
              </a:rPr>
              <a:t>UPDATES 2025</a:t>
            </a:r>
            <a:endParaRPr lang="en-US" sz="3200" b="1" dirty="0">
              <a:sym typeface="+mn-ea"/>
            </a:endParaRPr>
          </a:p>
          <a:p>
            <a:endParaRPr lang="en-US" sz="3200" b="1" dirty="0"/>
          </a:p>
          <a:p>
            <a:r>
              <a:rPr lang="en-US" sz="3200" b="1" dirty="0">
                <a:sym typeface="+mn-ea"/>
              </a:rPr>
              <a:t>NMOGS Oration </a:t>
            </a:r>
            <a:r>
              <a:rPr lang="en-US" sz="3200" b="1">
                <a:sym typeface="+mn-ea"/>
              </a:rPr>
              <a:t>: 2025</a:t>
            </a:r>
            <a:endParaRPr lang="en-US" sz="3200" b="1" dirty="0">
              <a:sym typeface="+mn-ea"/>
            </a:endParaRPr>
          </a:p>
          <a:p>
            <a:r>
              <a:rPr lang="en-US" altLang="en-US" sz="3200" b="1" dirty="0"/>
              <a:t>Theme: EVERY DROP COUNTS: HEMORRHAGE IN OBSTETRICS &amp;</a:t>
            </a:r>
          </a:p>
          <a:p>
            <a:r>
              <a:rPr lang="en-US" altLang="en-US" sz="3200" b="1" dirty="0"/>
              <a:t>GYNAECOLOGY</a:t>
            </a:r>
          </a:p>
          <a:p>
            <a:r>
              <a:rPr lang="en-US" altLang="en-US" sz="3200" b="1" dirty="0">
                <a:sym typeface="+mn-ea"/>
              </a:rPr>
              <a:t>Dr Rahul Wani</a:t>
            </a:r>
          </a:p>
          <a:p>
            <a:r>
              <a:rPr lang="en-US" altLang="en-US" sz="3200" b="1" dirty="0" err="1">
                <a:sym typeface="+mn-ea"/>
              </a:rPr>
              <a:t>“STUMPED BUT NOT OUT”</a:t>
            </a:r>
          </a:p>
          <a:p>
            <a:endParaRPr lang="en-US" altLang="en-US" sz="3200" b="1" dirty="0">
              <a:sym typeface="+mn-ea"/>
            </a:endParaRPr>
          </a:p>
        </p:txBody>
      </p:sp>
      <p:pic>
        <p:nvPicPr>
          <p:cNvPr id="5" name="Picture 4"/>
          <p:cNvPicPr>
            <a:picLocks noChangeAspect="1"/>
          </p:cNvPicPr>
          <p:nvPr/>
        </p:nvPicPr>
        <p:blipFill>
          <a:blip r:embed="rId2">
            <a:duotone>
              <a:prstClr val="black"/>
              <a:schemeClr val="accent2">
                <a:tint val="45000"/>
                <a:satMod val="400000"/>
              </a:schemeClr>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740400" y="265430"/>
            <a:ext cx="1391920" cy="1637030"/>
          </a:xfrm>
          <a:prstGeom prst="rect">
            <a:avLst/>
          </a:prstGeom>
        </p:spPr>
      </p:pic>
      <p:pic>
        <p:nvPicPr>
          <p:cNvPr id="2" name="Picture 1"/>
          <p:cNvPicPr/>
          <p:nvPr/>
        </p:nvPicPr>
        <p:blipFill>
          <a:blip r:embed="rId4"/>
          <a:stretch>
            <a:fillRect/>
          </a:stretch>
        </p:blipFill>
        <p:spPr>
          <a:xfrm>
            <a:off x="1000125" y="2081530"/>
            <a:ext cx="1739900" cy="21717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3461385" y="2081530"/>
            <a:ext cx="7092315" cy="3538220"/>
          </a:xfrm>
          <a:prstGeom prst="rect">
            <a:avLst/>
          </a:prstGeom>
          <a:noFill/>
        </p:spPr>
        <p:txBody>
          <a:bodyPr wrap="square" rtlCol="0" anchor="t">
            <a:spAutoFit/>
          </a:bodyPr>
          <a:lstStyle/>
          <a:p>
            <a:r>
              <a:rPr lang="en-US" sz="3200" b="1">
                <a:sym typeface="+mn-ea"/>
              </a:rPr>
              <a:t>UPDATES 2026</a:t>
            </a:r>
            <a:endParaRPr lang="en-US" sz="3200" b="1" dirty="0">
              <a:sym typeface="+mn-ea"/>
            </a:endParaRPr>
          </a:p>
          <a:p>
            <a:endParaRPr lang="en-US" sz="3200" b="1" dirty="0"/>
          </a:p>
          <a:p>
            <a:r>
              <a:rPr lang="en-US" sz="3200" b="1" dirty="0">
                <a:sym typeface="+mn-ea"/>
              </a:rPr>
              <a:t>NMOGS Oration </a:t>
            </a:r>
            <a:r>
              <a:rPr lang="en-US" sz="3200" b="1">
                <a:sym typeface="+mn-ea"/>
              </a:rPr>
              <a:t>: 2026</a:t>
            </a:r>
            <a:endParaRPr lang="en-US" sz="3200" b="1" dirty="0">
              <a:sym typeface="+mn-ea"/>
            </a:endParaRPr>
          </a:p>
          <a:p>
            <a:r>
              <a:rPr lang="en-US" altLang="en-US" sz="3200" b="1" dirty="0"/>
              <a:t>Theme: </a:t>
            </a:r>
          </a:p>
          <a:p>
            <a:endParaRPr lang="en-US" altLang="en-US" sz="3200" b="1" dirty="0">
              <a:sym typeface="+mn-ea"/>
            </a:endParaRPr>
          </a:p>
          <a:p>
            <a:r>
              <a:rPr lang="en-US" altLang="en-US" sz="3200" b="1" dirty="0">
                <a:sym typeface="+mn-ea"/>
              </a:rPr>
              <a:t>Dr </a:t>
            </a:r>
          </a:p>
          <a:p>
            <a:r>
              <a:rPr lang="en-US" altLang="en-US" sz="3200" b="1" dirty="0" err="1">
                <a:sym typeface="+mn-ea"/>
              </a:rPr>
              <a:t>Topic </a:t>
            </a:r>
            <a:endParaRPr lang="en-US" altLang="en-US" sz="3200" b="1" dirty="0">
              <a:sym typeface="+mn-ea"/>
            </a:endParaRPr>
          </a:p>
        </p:txBody>
      </p:sp>
      <p:pic>
        <p:nvPicPr>
          <p:cNvPr id="5" name="Picture 4"/>
          <p:cNvPicPr>
            <a:picLocks noChangeAspect="1"/>
          </p:cNvPicPr>
          <p:nvPr/>
        </p:nvPicPr>
        <p:blipFill>
          <a:blip r:embed="rId2">
            <a:duotone>
              <a:prstClr val="black"/>
              <a:schemeClr val="accent2">
                <a:tint val="45000"/>
                <a:satMod val="400000"/>
              </a:schemeClr>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740400" y="265430"/>
            <a:ext cx="1391920" cy="1637030"/>
          </a:xfrm>
          <a:prstGeom prst="rect">
            <a:avLst/>
          </a:prstGeom>
        </p:spPr>
      </p:pic>
      <p:sp>
        <p:nvSpPr>
          <p:cNvPr id="3" name="Text Box 2"/>
          <p:cNvSpPr txBox="1"/>
          <p:nvPr/>
        </p:nvSpPr>
        <p:spPr>
          <a:xfrm>
            <a:off x="504825" y="3086100"/>
            <a:ext cx="6096000" cy="583565"/>
          </a:xfrm>
          <a:prstGeom prst="rect">
            <a:avLst/>
          </a:prstGeom>
          <a:noFill/>
        </p:spPr>
        <p:txBody>
          <a:bodyPr wrap="square" rtlCol="0" anchor="t">
            <a:spAutoFit/>
          </a:bodyPr>
          <a:lstStyle/>
          <a:p>
            <a:r>
              <a:rPr lang="en-US" altLang="en-US" sz="3200" b="1" dirty="0">
                <a:sym typeface="+mn-ea"/>
              </a:rPr>
              <a:t>Photo</a:t>
            </a:r>
            <a:endParaRPr lang="en-US" altLang="en-US" sz="3200" b="1" dirty="0" err="1">
              <a:sym typeface="+mn-ea"/>
            </a:endParaRPr>
          </a:p>
        </p:txBody>
      </p:sp>
    </p:spTree>
  </p:cSld>
  <p:clrMapOvr>
    <a:masterClrMapping/>
  </p:clrMapOvr>
</p:sld>
</file>

<file path=ppt/theme/theme1.xml><?xml version="1.0" encoding="utf-8"?>
<a:theme xmlns:a="http://schemas.openxmlformats.org/drawingml/2006/main" name="Blue Waves">
  <a:themeElements>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fontScheme name="Blu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Blu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u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u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u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u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u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u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u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u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u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u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u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471</Words>
  <Application>Microsoft Office PowerPoint</Application>
  <PresentationFormat>Widescreen</PresentationFormat>
  <Paragraphs>131</Paragraphs>
  <Slides>22</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&amp;quot</vt:lpstr>
      <vt:lpstr>Arial</vt:lpstr>
      <vt:lpstr>Calibri</vt:lpstr>
      <vt:lpstr>Blue Waves</vt:lpstr>
      <vt:lpstr>Navi Mumbai  Obstetrics &amp; Gynaecological Society  NMOGS ORATION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Navi Mumbai Obstetrics &amp; Gynaecological Society</dc:title>
  <dc:creator>Dr Sucheta Kinjawadekar</dc:creator>
  <cp:lastModifiedBy>Spidy Web</cp:lastModifiedBy>
  <cp:revision>68</cp:revision>
  <dcterms:created xsi:type="dcterms:W3CDTF">2017-09-19T14:39:00Z</dcterms:created>
  <dcterms:modified xsi:type="dcterms:W3CDTF">2026-09-07T21:46:58Z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89B3E3E4F7624F1FA876A5DBB35C286D_13</vt:lpwstr>
  </property>
  <property fmtid="{D5CDD505-2E9C-101B-9397-08002B2CF9AE}" pid="3" name="KSOProductBuildVer">
    <vt:lpwstr>1033-12.1.0.25242</vt:lpwstr>
  </property>
</Properties>
</file>