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0" r:id="rId3"/>
    <p:sldId id="263" r:id="rId4"/>
    <p:sldId id="272" r:id="rId5"/>
    <p:sldId id="266" r:id="rId6"/>
    <p:sldId id="264" r:id="rId7"/>
    <p:sldId id="268" r:id="rId8"/>
    <p:sldId id="267" r:id="rId9"/>
    <p:sldId id="265" r:id="rId10"/>
    <p:sldId id="257" r:id="rId11"/>
    <p:sldId id="258" r:id="rId12"/>
    <p:sldId id="259" r:id="rId13"/>
    <p:sldId id="260" r:id="rId14"/>
    <p:sldId id="261" r:id="rId15"/>
    <p:sldId id="262" r:id="rId16"/>
    <p:sldId id="274" r:id="rId17"/>
    <p:sldId id="275"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9853" autoAdjust="0"/>
  </p:normalViewPr>
  <p:slideViewPr>
    <p:cSldViewPr snapToGrid="0">
      <p:cViewPr varScale="1">
        <p:scale>
          <a:sx n="43" d="100"/>
          <a:sy n="43" d="100"/>
        </p:scale>
        <p:origin x="177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F2049-7113-4BB6-BA02-83621828D332}" type="datetimeFigureOut">
              <a:rPr lang="en-IN" smtClean="0"/>
              <a:t>12-11-2020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547E75-A705-4215-A528-109D525BF627}" type="slidenum">
              <a:rPr lang="en-IN" smtClean="0"/>
              <a:t>‹#›</a:t>
            </a:fld>
            <a:endParaRPr lang="en-IN"/>
          </a:p>
        </p:txBody>
      </p:sp>
    </p:spTree>
    <p:extLst>
      <p:ext uri="{BB962C8B-B14F-4D97-AF65-F5344CB8AC3E}">
        <p14:creationId xmlns:p14="http://schemas.microsoft.com/office/powerpoint/2010/main" val="3941874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Once upon a time there was a time when a new City was planned and developed near Mumbai. As the population grew</a:t>
            </a:r>
          </a:p>
          <a:p>
            <a:r>
              <a:rPr lang="en-IN" dirty="0"/>
              <a:t>New and young doctors came and settled here to serve mothers in society. Those were the days when for any major health issue patients will go to Thane , Home deliveries was quite a trend and obstructed labour used to travel to Thane.</a:t>
            </a:r>
          </a:p>
          <a:p>
            <a:r>
              <a:rPr lang="en-IN" dirty="0"/>
              <a:t>Or Mumbai. Creek bridge developed and flux started flowing to Mumbai.</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a:t>
            </a:fld>
            <a:endParaRPr lang="en-IN"/>
          </a:p>
        </p:txBody>
      </p:sp>
    </p:spTree>
    <p:extLst>
      <p:ext uri="{BB962C8B-B14F-4D97-AF65-F5344CB8AC3E}">
        <p14:creationId xmlns:p14="http://schemas.microsoft.com/office/powerpoint/2010/main" val="165605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Navi Mumbai was growing so also number of gynaecologists grew.</a:t>
            </a:r>
          </a:p>
          <a:p>
            <a:r>
              <a:rPr lang="en-IN" dirty="0"/>
              <a:t>In the year 1996, an idea proposed over a casual discussion by</a:t>
            </a:r>
          </a:p>
          <a:p>
            <a:r>
              <a:rPr lang="en-IN" dirty="0"/>
              <a:t>a handful of like minded Obstetricians , seemed to click and take root. THE</a:t>
            </a:r>
          </a:p>
          <a:p>
            <a:r>
              <a:rPr lang="en-IN" dirty="0"/>
              <a:t>IDEA was to have an Association of OUR OWN here in Navi Mumbai and</a:t>
            </a:r>
          </a:p>
          <a:p>
            <a:r>
              <a:rPr lang="en-IN" dirty="0"/>
              <a:t>to have our clinical meetings here itself;</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2</a:t>
            </a:fld>
            <a:endParaRPr lang="en-IN"/>
          </a:p>
        </p:txBody>
      </p:sp>
    </p:spTree>
    <p:extLst>
      <p:ext uri="{BB962C8B-B14F-4D97-AF65-F5344CB8AC3E}">
        <p14:creationId xmlns:p14="http://schemas.microsoft.com/office/powerpoint/2010/main" val="3813684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Reason? It was becoming difficult to go to Mumbai for clinical meetings</a:t>
            </a:r>
          </a:p>
          <a:p>
            <a:r>
              <a:rPr lang="en-IN" dirty="0"/>
              <a:t>and updating every now and then and leaving behind the growing practice,</a:t>
            </a:r>
          </a:p>
          <a:p>
            <a:r>
              <a:rPr lang="en-IN" dirty="0"/>
              <a:t>unattended. Also the need to be independent and have an identity of own</a:t>
            </a:r>
          </a:p>
          <a:p>
            <a:r>
              <a:rPr lang="en-IN" dirty="0"/>
              <a:t>was compelling.</a:t>
            </a:r>
          </a:p>
          <a:p>
            <a:r>
              <a:rPr lang="en-IN" dirty="0"/>
              <a:t>This led to the birth of Navi Mumbai Ob-Gyn Association in 1996.</a:t>
            </a:r>
          </a:p>
          <a:p>
            <a:r>
              <a:rPr lang="en-IN" dirty="0"/>
              <a:t>Dedicated members like Dr Pradeep </a:t>
            </a:r>
            <a:r>
              <a:rPr lang="en-IN" dirty="0" err="1"/>
              <a:t>Khopkar</a:t>
            </a:r>
            <a:r>
              <a:rPr lang="en-IN" dirty="0"/>
              <a:t>, Dr Pratibha </a:t>
            </a:r>
            <a:r>
              <a:rPr lang="en-IN" dirty="0" err="1"/>
              <a:t>Utage</a:t>
            </a:r>
            <a:r>
              <a:rPr lang="en-IN" dirty="0"/>
              <a:t>, Dr Uday</a:t>
            </a:r>
          </a:p>
          <a:p>
            <a:r>
              <a:rPr lang="en-IN" dirty="0" err="1"/>
              <a:t>Thanawala</a:t>
            </a:r>
            <a:r>
              <a:rPr lang="en-IN" dirty="0"/>
              <a:t>, Dr Vishnu Agarwal, Dr </a:t>
            </a:r>
            <a:r>
              <a:rPr lang="en-IN" dirty="0" err="1"/>
              <a:t>Surekha</a:t>
            </a:r>
            <a:r>
              <a:rPr lang="en-IN" dirty="0"/>
              <a:t> </a:t>
            </a:r>
            <a:r>
              <a:rPr lang="en-IN" dirty="0" err="1"/>
              <a:t>Mude</a:t>
            </a:r>
            <a:r>
              <a:rPr lang="en-IN" dirty="0"/>
              <a:t> Dr Mrs </a:t>
            </a:r>
            <a:r>
              <a:rPr lang="en-IN" dirty="0" err="1"/>
              <a:t>Khopkar</a:t>
            </a:r>
            <a:r>
              <a:rPr lang="en-IN" dirty="0"/>
              <a:t> , Dr PC </a:t>
            </a:r>
            <a:r>
              <a:rPr lang="en-IN" dirty="0" err="1"/>
              <a:t>jain</a:t>
            </a:r>
            <a:r>
              <a:rPr lang="en-IN" dirty="0"/>
              <a:t> ,were instrumental in</a:t>
            </a:r>
          </a:p>
          <a:p>
            <a:r>
              <a:rPr lang="en-IN" dirty="0"/>
              <a:t>nurturing and providing all sorts of supports to the Association</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3</a:t>
            </a:fld>
            <a:endParaRPr lang="en-IN"/>
          </a:p>
        </p:txBody>
      </p:sp>
    </p:spTree>
    <p:extLst>
      <p:ext uri="{BB962C8B-B14F-4D97-AF65-F5344CB8AC3E}">
        <p14:creationId xmlns:p14="http://schemas.microsoft.com/office/powerpoint/2010/main" val="129329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As time passed, the Association</a:t>
            </a:r>
          </a:p>
          <a:p>
            <a:r>
              <a:rPr lang="en-IN" dirty="0"/>
              <a:t>grew and a far sighted member felt the need to join hands and be merged</a:t>
            </a:r>
          </a:p>
          <a:p>
            <a:r>
              <a:rPr lang="en-IN" dirty="0"/>
              <a:t>with FOGSI. The credit of doing this goes to Dr </a:t>
            </a:r>
            <a:r>
              <a:rPr lang="en-IN" dirty="0" err="1"/>
              <a:t>Mandakini</a:t>
            </a:r>
            <a:r>
              <a:rPr lang="en-IN" dirty="0"/>
              <a:t> Parihar, who</a:t>
            </a:r>
          </a:p>
          <a:p>
            <a:r>
              <a:rPr lang="en-IN" dirty="0"/>
              <a:t>sadly is no longer between us.</a:t>
            </a:r>
          </a:p>
          <a:p>
            <a:r>
              <a:rPr lang="en-IN" dirty="0"/>
              <a:t>In the year 2006, NMOGA matured into Navi Mumbai Ob-Gyn Society. This</a:t>
            </a:r>
          </a:p>
          <a:p>
            <a:r>
              <a:rPr lang="en-IN" dirty="0"/>
              <a:t>was the turning point and we have never looked back.</a:t>
            </a:r>
          </a:p>
          <a:p>
            <a:endParaRPr lang="en-IN" dirty="0"/>
          </a:p>
        </p:txBody>
      </p:sp>
      <p:sp>
        <p:nvSpPr>
          <p:cNvPr id="4" name="Slide Number Placeholder 3"/>
          <p:cNvSpPr>
            <a:spLocks noGrp="1"/>
          </p:cNvSpPr>
          <p:nvPr>
            <p:ph type="sldNum" sz="quarter" idx="10"/>
          </p:nvPr>
        </p:nvSpPr>
        <p:spPr/>
        <p:txBody>
          <a:bodyPr/>
          <a:lstStyle/>
          <a:p>
            <a:fld id="{37257214-B49C-47DB-8CF7-0106D02F8B55}" type="slidenum">
              <a:rPr lang="en-IN" smtClean="0"/>
              <a:t>4</a:t>
            </a:fld>
            <a:endParaRPr lang="en-IN"/>
          </a:p>
        </p:txBody>
      </p:sp>
    </p:spTree>
    <p:extLst>
      <p:ext uri="{BB962C8B-B14F-4D97-AF65-F5344CB8AC3E}">
        <p14:creationId xmlns:p14="http://schemas.microsoft.com/office/powerpoint/2010/main" val="998417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We feel proud of having a person of the stature of Dr </a:t>
            </a:r>
            <a:r>
              <a:rPr lang="en-IN" dirty="0" err="1"/>
              <a:t>Khopkar</a:t>
            </a:r>
            <a:r>
              <a:rPr lang="en-IN" dirty="0"/>
              <a:t> amongst us</a:t>
            </a:r>
          </a:p>
          <a:p>
            <a:r>
              <a:rPr lang="en-IN" dirty="0"/>
              <a:t>and we are privileged to have an Oration instituted in his name every year.</a:t>
            </a:r>
          </a:p>
          <a:p>
            <a:r>
              <a:rPr lang="en-IN" dirty="0"/>
              <a:t>This were being held since beginning.</a:t>
            </a:r>
          </a:p>
          <a:p>
            <a:endParaRPr lang="en-IN" dirty="0"/>
          </a:p>
          <a:p>
            <a:r>
              <a:rPr lang="en-IN" dirty="0"/>
              <a:t>Dr Pradeep </a:t>
            </a:r>
            <a:r>
              <a:rPr lang="en-IN" dirty="0" err="1"/>
              <a:t>Khopkar</a:t>
            </a:r>
            <a:r>
              <a:rPr lang="en-IN" dirty="0"/>
              <a:t> is Founder president of Navi Mumbai Association – Society</a:t>
            </a:r>
          </a:p>
          <a:p>
            <a:r>
              <a:rPr lang="en-IN" dirty="0"/>
              <a:t>Dr </a:t>
            </a:r>
            <a:r>
              <a:rPr lang="en-IN" dirty="0" err="1"/>
              <a:t>Khopkar</a:t>
            </a:r>
            <a:r>
              <a:rPr lang="en-IN" dirty="0"/>
              <a:t> has completed MBBS and MD from JJ Hospital in 1972. After working as a Lecturer at parent institute</a:t>
            </a:r>
          </a:p>
          <a:p>
            <a:r>
              <a:rPr lang="en-IN" dirty="0"/>
              <a:t>He came to Navi Mumbai in 1975. and started his </a:t>
            </a:r>
            <a:r>
              <a:rPr lang="en-IN" dirty="0" err="1"/>
              <a:t>Gynecological</a:t>
            </a:r>
            <a:r>
              <a:rPr lang="en-IN" dirty="0"/>
              <a:t> and surgical hospital in 1975.</a:t>
            </a:r>
          </a:p>
          <a:p>
            <a:r>
              <a:rPr lang="en-IN" dirty="0"/>
              <a:t>This was probably first such hospital in Navi Mumbai. </a:t>
            </a:r>
          </a:p>
          <a:p>
            <a:endParaRPr lang="en-IN" dirty="0"/>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5</a:t>
            </a:fld>
            <a:endParaRPr lang="en-IN"/>
          </a:p>
        </p:txBody>
      </p:sp>
    </p:spTree>
    <p:extLst>
      <p:ext uri="{BB962C8B-B14F-4D97-AF65-F5344CB8AC3E}">
        <p14:creationId xmlns:p14="http://schemas.microsoft.com/office/powerpoint/2010/main" val="1241606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Apart from clinical practice he was actively involved in Social and cultural activities happening in and around Navi Mumbai. He was president of </a:t>
            </a:r>
            <a:r>
              <a:rPr lang="en-IN" dirty="0" err="1"/>
              <a:t>Sahity</a:t>
            </a:r>
            <a:r>
              <a:rPr lang="en-IN" dirty="0"/>
              <a:t> </a:t>
            </a:r>
            <a:r>
              <a:rPr lang="en-IN" dirty="0" err="1"/>
              <a:t>sanskrutiKala</a:t>
            </a:r>
            <a:r>
              <a:rPr lang="en-IN" dirty="0"/>
              <a:t> Mandal.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He was involved in lot of social activities in Navi Mumbai for welfare and benefits of women in Navi Mumbai.</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6</a:t>
            </a:fld>
            <a:endParaRPr lang="en-IN"/>
          </a:p>
        </p:txBody>
      </p:sp>
    </p:spTree>
    <p:extLst>
      <p:ext uri="{BB962C8B-B14F-4D97-AF65-F5344CB8AC3E}">
        <p14:creationId xmlns:p14="http://schemas.microsoft.com/office/powerpoint/2010/main" val="2587259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8</a:t>
            </a:fld>
            <a:endParaRPr lang="en-IN"/>
          </a:p>
        </p:txBody>
      </p:sp>
    </p:spTree>
    <p:extLst>
      <p:ext uri="{BB962C8B-B14F-4D97-AF65-F5344CB8AC3E}">
        <p14:creationId xmlns:p14="http://schemas.microsoft.com/office/powerpoint/2010/main" val="3226280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Dr Khopkar has the distinction of being the First Obstetrician of Navi Mumbai and is credited with laying the first brick in the foundation of NMOGS. He has nurtured this small Society like a father figure not only with the monetary help, but has been there for any and every type of guidance and advice.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Dr Pradeep </a:t>
            </a:r>
            <a:r>
              <a:rPr lang="en-US" sz="1200" kern="1200" dirty="0" err="1">
                <a:solidFill>
                  <a:schemeClr val="tx1"/>
                </a:solidFill>
                <a:effectLst/>
                <a:latin typeface="+mn-lt"/>
                <a:ea typeface="+mn-ea"/>
                <a:cs typeface="+mn-cs"/>
              </a:rPr>
              <a:t>Khophar</a:t>
            </a:r>
            <a:r>
              <a:rPr lang="en-US" sz="1200" kern="1200" dirty="0">
                <a:solidFill>
                  <a:schemeClr val="tx1"/>
                </a:solidFill>
                <a:effectLst/>
                <a:latin typeface="+mn-lt"/>
                <a:ea typeface="+mn-ea"/>
                <a:cs typeface="+mn-cs"/>
              </a:rPr>
              <a:t> Oration was instituted in the name of the Founder President of Navi Mumbai Ob-Gyn Association and was carried forward when the Association became a Society.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feel proud of having a person of the stature of Dr Khopkar amongst us and we are privileged to have an Oration instituted in his name every year. </a:t>
            </a:r>
            <a:endParaRPr lang="en-I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9</a:t>
            </a:fld>
            <a:endParaRPr lang="en-IN"/>
          </a:p>
        </p:txBody>
      </p:sp>
    </p:spTree>
    <p:extLst>
      <p:ext uri="{BB962C8B-B14F-4D97-AF65-F5344CB8AC3E}">
        <p14:creationId xmlns:p14="http://schemas.microsoft.com/office/powerpoint/2010/main" val="3403225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have a galaxy of Orators from across India and abroad who have delivered this Oration and made us feel proud.</a:t>
            </a:r>
            <a:endParaRPr lang="en-IN" sz="120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10</a:t>
            </a:fld>
            <a:endParaRPr lang="en-IN"/>
          </a:p>
        </p:txBody>
      </p:sp>
    </p:spTree>
    <p:extLst>
      <p:ext uri="{BB962C8B-B14F-4D97-AF65-F5344CB8AC3E}">
        <p14:creationId xmlns:p14="http://schemas.microsoft.com/office/powerpoint/2010/main" val="3592563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15</a:t>
            </a:fld>
            <a:endParaRPr lang="en-IN"/>
          </a:p>
        </p:txBody>
      </p:sp>
    </p:spTree>
    <p:extLst>
      <p:ext uri="{BB962C8B-B14F-4D97-AF65-F5344CB8AC3E}">
        <p14:creationId xmlns:p14="http://schemas.microsoft.com/office/powerpoint/2010/main" val="1487065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16</a:t>
            </a:fld>
            <a:endParaRPr lang="en-IN"/>
          </a:p>
        </p:txBody>
      </p:sp>
    </p:spTree>
    <p:extLst>
      <p:ext uri="{BB962C8B-B14F-4D97-AF65-F5344CB8AC3E}">
        <p14:creationId xmlns:p14="http://schemas.microsoft.com/office/powerpoint/2010/main" val="1487065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17</a:t>
            </a:fld>
            <a:endParaRPr lang="en-IN"/>
          </a:p>
        </p:txBody>
      </p:sp>
    </p:spTree>
    <p:extLst>
      <p:ext uri="{BB962C8B-B14F-4D97-AF65-F5344CB8AC3E}">
        <p14:creationId xmlns:p14="http://schemas.microsoft.com/office/powerpoint/2010/main" val="2791407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18</a:t>
            </a:fld>
            <a:endParaRPr lang="en-IN"/>
          </a:p>
        </p:txBody>
      </p:sp>
    </p:spTree>
    <p:extLst>
      <p:ext uri="{BB962C8B-B14F-4D97-AF65-F5344CB8AC3E}">
        <p14:creationId xmlns:p14="http://schemas.microsoft.com/office/powerpoint/2010/main" val="19672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DE08-33A5-4E93-B277-D5BB400EE9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90D5582-C937-4E28-91E3-3943C2021A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FCAA914-58D9-46E6-9317-DC0A21772CF1}"/>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E09378D1-7079-42CB-935D-EEC61FC048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BBD2535-5B9E-4C6E-91D7-F83F13E16CFD}"/>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10681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4272-9713-43DE-9CD4-DE1A14FD5F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3AA115A-2F7B-41F5-B022-80D27457F0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12B5D98-DEB2-409C-BBF4-383E83931E66}"/>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33EBBB72-42AD-432C-BF1B-828CFE1E978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42FF9E-1B5F-4CA7-9748-7BB6BA0FA810}"/>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280854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B42C-8551-4D15-A2D3-BFD1E6476E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E48CE76-465F-4E17-9034-ECC2F24C01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CF79F14-51B4-41A2-8611-0187FA8EF6BA}"/>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D286193B-D53C-4547-8A04-2796FB7B25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F77CD7A-E549-41C5-8E76-567A3D60905F}"/>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236444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AD61-6124-4F04-A644-0CDE40DE1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E40E309-78AB-4901-8865-A14C1CD10AD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0338143-3848-4D9A-B50F-84A8C12296C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6E09D07-C137-47ED-B757-D55FEEC387C3}"/>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6" name="Footer Placeholder 5">
            <a:extLst>
              <a:ext uri="{FF2B5EF4-FFF2-40B4-BE49-F238E27FC236}">
                <a16:creationId xmlns:a16="http://schemas.microsoft.com/office/drawing/2014/main" id="{36EAD49F-0645-45A8-AE38-282365006FA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C752D9-F192-456E-AF66-C3AEB94C2A42}"/>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543262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90D45-17FD-419B-A011-C1C7C8EEE7E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595948F-3B5E-4702-A6D1-8C51FEE0E2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92D995-180B-471A-B372-037CB8495B8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CC9E703-E07D-4545-8E4E-4C92F3F23B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8ABAF5-C46C-4714-8244-941C0C3429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C80CC08-5D3B-44D5-9B0F-FFAC1D1B40F0}"/>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8" name="Footer Placeholder 7">
            <a:extLst>
              <a:ext uri="{FF2B5EF4-FFF2-40B4-BE49-F238E27FC236}">
                <a16:creationId xmlns:a16="http://schemas.microsoft.com/office/drawing/2014/main" id="{984CDE9F-7924-44D0-874F-B0F4E5854EB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958EB8F-4190-47F7-810C-C2DC762D655F}"/>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944669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AA4EE-C361-4AB4-85FB-816BEF920E9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C42AC01-3C86-4622-BF78-4539FD7E727D}"/>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4" name="Footer Placeholder 3">
            <a:extLst>
              <a:ext uri="{FF2B5EF4-FFF2-40B4-BE49-F238E27FC236}">
                <a16:creationId xmlns:a16="http://schemas.microsoft.com/office/drawing/2014/main" id="{DC74E6B1-3E8C-4993-A487-115122243AF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A8FBCC3-5B60-4AF8-9B80-FB7843D7A493}"/>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407573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88CE97-EDEC-4364-8782-7CB39FDF8D3B}"/>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3" name="Footer Placeholder 2">
            <a:extLst>
              <a:ext uri="{FF2B5EF4-FFF2-40B4-BE49-F238E27FC236}">
                <a16:creationId xmlns:a16="http://schemas.microsoft.com/office/drawing/2014/main" id="{8249A800-5009-41E8-A807-61A0364A1FF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EBD2211-DEF9-4D8E-B237-4E30C613170F}"/>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26376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AF6C7-91D3-4237-9FE0-6B12EF768C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CDB630D-843B-497E-9734-2A31EF7FBC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7D9DDA1-1996-48D2-98FB-BCD21F5C8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2A1DC4-01D3-4F79-AFDF-6A79419AD3DE}"/>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6" name="Footer Placeholder 5">
            <a:extLst>
              <a:ext uri="{FF2B5EF4-FFF2-40B4-BE49-F238E27FC236}">
                <a16:creationId xmlns:a16="http://schemas.microsoft.com/office/drawing/2014/main" id="{E14A9EAF-94C7-4A32-A5E6-50542D1152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4C71410-E1D3-4E2C-BE19-D4EDC5AEF30C}"/>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56932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85CF9-4624-4447-9433-299A09B4E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5A7A888-25F0-41B3-AD82-9B631A8189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10FC37C-A2F8-469E-888E-625B15055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F75B98-A484-4C99-A960-9920FD9514DF}"/>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6" name="Footer Placeholder 5">
            <a:extLst>
              <a:ext uri="{FF2B5EF4-FFF2-40B4-BE49-F238E27FC236}">
                <a16:creationId xmlns:a16="http://schemas.microsoft.com/office/drawing/2014/main" id="{E72CA0BD-23BD-46F5-BB75-D8128F325A1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C6413AC-7B84-44E2-87EF-FEB5B9D407F3}"/>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57085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787AC-55D1-460D-8669-66F7597D226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8D1455E-A53F-4D3F-887F-CF3879D1768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141DFD-0317-431C-8E97-E64BB5AD0163}"/>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FEF8FE0B-892E-45E9-B66E-CD4AFB5D08D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FA335D-93F2-4602-9ABD-6CF8E44D9F10}"/>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4203950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3625E-EE77-4FEE-89C2-2316586A1A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5653B01-B717-4BD2-BB6F-C7A5AE17FD0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97423A-08DD-4F8E-98F3-59FADBB21250}"/>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55A4E7FE-75CF-41CF-82FA-86B5B616D1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486A0A-326B-4990-B8BB-C6EA5C01EA4D}"/>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2544587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3A256C-FCDE-4830-908D-9EEF0DE44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F1FD69-1C25-4959-8AD1-706B49CDDC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7FFAF2E-5A38-44A9-AC0B-787F77465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E60D6ABD-359F-4708-AD91-B9EFA769F5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698FF96-0756-472A-88CD-7D343F610F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DD40A-0A22-409E-9136-50D5D0625296}" type="slidenum">
              <a:rPr lang="en-IN" smtClean="0"/>
              <a:t>‹#›</a:t>
            </a:fld>
            <a:endParaRPr lang="en-IN"/>
          </a:p>
        </p:txBody>
      </p:sp>
    </p:spTree>
    <p:extLst>
      <p:ext uri="{BB962C8B-B14F-4D97-AF65-F5344CB8AC3E}">
        <p14:creationId xmlns:p14="http://schemas.microsoft.com/office/powerpoint/2010/main" val="3500751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tmp"/><Relationship Id="rId5" Type="http://schemas.openxmlformats.org/officeDocument/2006/relationships/image" Target="../media/image4.tmp"/><Relationship Id="rId4" Type="http://schemas.openxmlformats.org/officeDocument/2006/relationships/image" Target="../media/image3.tmp"/></Relationships>
</file>

<file path=ppt/slides/_rels/slide3.xml.rels><?xml version="1.0" encoding="UTF-8" standalone="yes"?>
<Relationships xmlns="http://schemas.openxmlformats.org/package/2006/relationships"><Relationship Id="rId8" Type="http://schemas.openxmlformats.org/officeDocument/2006/relationships/image" Target="../media/image11.tmp"/><Relationship Id="rId3" Type="http://schemas.openxmlformats.org/officeDocument/2006/relationships/image" Target="../media/image6.jpg"/><Relationship Id="rId7" Type="http://schemas.openxmlformats.org/officeDocument/2006/relationships/image" Target="../media/image10.tm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tmp"/><Relationship Id="rId5" Type="http://schemas.openxmlformats.org/officeDocument/2006/relationships/image" Target="../media/image8.tmp"/><Relationship Id="rId4" Type="http://schemas.openxmlformats.org/officeDocument/2006/relationships/image" Target="../media/image7.tmp"/></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5.tmp"/></Relationships>
</file>

<file path=ppt/slides/_rels/slide11.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6.tmp"/><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tmp"/><Relationship Id="rId1" Type="http://schemas.openxmlformats.org/officeDocument/2006/relationships/slideLayout" Target="../slideLayouts/slideLayout5.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tmp"/><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5.tmp"/></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FC3A-319B-4B1C-ABA0-FD623C093E3E}"/>
              </a:ext>
            </a:extLst>
          </p:cNvPr>
          <p:cNvSpPr>
            <a:spLocks noGrp="1"/>
          </p:cNvSpPr>
          <p:nvPr>
            <p:ph type="ctrTitle"/>
          </p:nvPr>
        </p:nvSpPr>
        <p:spPr/>
        <p:txBody>
          <a:bodyPr>
            <a:normAutofit fontScale="90000"/>
          </a:bodyPr>
          <a:lstStyle/>
          <a:p>
            <a:r>
              <a:rPr lang="en-IN" b="1" dirty="0"/>
              <a:t>Navi Mumbai </a:t>
            </a:r>
            <a:br>
              <a:rPr lang="en-IN" b="1" dirty="0"/>
            </a:br>
            <a:r>
              <a:rPr lang="en-IN" b="1" dirty="0"/>
              <a:t>Obstetrics &amp; Gynaecological Society</a:t>
            </a:r>
          </a:p>
        </p:txBody>
      </p:sp>
      <p:pic>
        <p:nvPicPr>
          <p:cNvPr id="5" name="Picture 4">
            <a:extLst>
              <a:ext uri="{FF2B5EF4-FFF2-40B4-BE49-F238E27FC236}">
                <a16:creationId xmlns:a16="http://schemas.microsoft.com/office/drawing/2014/main" id="{B2FF77AF-B8FD-412D-80F2-76703507BE9B}"/>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84000" y="831022"/>
            <a:ext cx="1372122" cy="1613229"/>
          </a:xfrm>
          <a:prstGeom prst="rect">
            <a:avLst/>
          </a:prstGeom>
        </p:spPr>
      </p:pic>
    </p:spTree>
    <p:extLst>
      <p:ext uri="{BB962C8B-B14F-4D97-AF65-F5344CB8AC3E}">
        <p14:creationId xmlns:p14="http://schemas.microsoft.com/office/powerpoint/2010/main" val="1406605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C64FB-7301-443B-A442-90F7BD4D1234}"/>
              </a:ext>
            </a:extLst>
          </p:cNvPr>
          <p:cNvSpPr>
            <a:spLocks noGrp="1"/>
          </p:cNvSpPr>
          <p:nvPr>
            <p:ph type="title"/>
          </p:nvPr>
        </p:nvSpPr>
        <p:spPr/>
        <p:txBody>
          <a:bodyPr/>
          <a:lstStyle/>
          <a:p>
            <a:endParaRPr lang="en-IN"/>
          </a:p>
        </p:txBody>
      </p:sp>
      <p:pic>
        <p:nvPicPr>
          <p:cNvPr id="5" name="Content Placeholder 4" descr="Screen Clipping">
            <a:extLst>
              <a:ext uri="{FF2B5EF4-FFF2-40B4-BE49-F238E27FC236}">
                <a16:creationId xmlns:a16="http://schemas.microsoft.com/office/drawing/2014/main" id="{87297166-1178-43AE-97BA-4BD31D20791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688" y="3292566"/>
            <a:ext cx="4934204" cy="3403775"/>
          </a:xfrm>
        </p:spPr>
      </p:pic>
      <p:pic>
        <p:nvPicPr>
          <p:cNvPr id="7" name="Picture 6" descr="Screen Clipping">
            <a:extLst>
              <a:ext uri="{FF2B5EF4-FFF2-40B4-BE49-F238E27FC236}">
                <a16:creationId xmlns:a16="http://schemas.microsoft.com/office/drawing/2014/main" id="{0AA3DA7E-2148-4062-AA11-4D1741624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3284" y="3215743"/>
            <a:ext cx="4642089" cy="3505380"/>
          </a:xfrm>
          <a:prstGeom prst="rect">
            <a:avLst/>
          </a:prstGeom>
        </p:spPr>
      </p:pic>
      <p:pic>
        <p:nvPicPr>
          <p:cNvPr id="9" name="Picture 8" descr="Screen Clipping">
            <a:extLst>
              <a:ext uri="{FF2B5EF4-FFF2-40B4-BE49-F238E27FC236}">
                <a16:creationId xmlns:a16="http://schemas.microsoft.com/office/drawing/2014/main" id="{D6517D37-DFC1-4F6D-961C-18A1C686AB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4045" y="42647"/>
            <a:ext cx="4962917" cy="3619405"/>
          </a:xfrm>
          <a:prstGeom prst="rect">
            <a:avLst/>
          </a:prstGeom>
        </p:spPr>
      </p:pic>
      <p:pic>
        <p:nvPicPr>
          <p:cNvPr id="11" name="Picture 10" descr="Screen Clipping">
            <a:extLst>
              <a:ext uri="{FF2B5EF4-FFF2-40B4-BE49-F238E27FC236}">
                <a16:creationId xmlns:a16="http://schemas.microsoft.com/office/drawing/2014/main" id="{EDAC71C2-4E27-4F16-A0F3-16DCF6DA1E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078" y="-46246"/>
            <a:ext cx="9303025" cy="6657211"/>
          </a:xfrm>
          <a:prstGeom prst="rect">
            <a:avLst/>
          </a:prstGeom>
        </p:spPr>
      </p:pic>
    </p:spTree>
    <p:extLst>
      <p:ext uri="{BB962C8B-B14F-4D97-AF65-F5344CB8AC3E}">
        <p14:creationId xmlns:p14="http://schemas.microsoft.com/office/powerpoint/2010/main" val="106719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C593-5351-4C9B-9EEA-9E278678A187}"/>
              </a:ext>
            </a:extLst>
          </p:cNvPr>
          <p:cNvSpPr>
            <a:spLocks noGrp="1"/>
          </p:cNvSpPr>
          <p:nvPr>
            <p:ph type="title"/>
          </p:nvPr>
        </p:nvSpPr>
        <p:spPr>
          <a:xfrm>
            <a:off x="838200" y="365125"/>
            <a:ext cx="11252200" cy="1325563"/>
          </a:xfrm>
        </p:spPr>
        <p:txBody>
          <a:bodyPr>
            <a:normAutofit fontScale="90000"/>
          </a:bodyPr>
          <a:lstStyle/>
          <a:p>
            <a:r>
              <a:rPr lang="en-IN" sz="4800" b="1" dirty="0"/>
              <a:t>Birth of Navi Mumbai Ob </a:t>
            </a:r>
            <a:r>
              <a:rPr lang="en-IN" sz="4800" b="1" dirty="0" err="1"/>
              <a:t>Gyn</a:t>
            </a:r>
            <a:r>
              <a:rPr lang="en-IN" sz="4800" b="1" dirty="0"/>
              <a:t> association : 1996</a:t>
            </a:r>
          </a:p>
        </p:txBody>
      </p:sp>
      <p:pic>
        <p:nvPicPr>
          <p:cNvPr id="5" name="Content Placeholder 4">
            <a:extLst>
              <a:ext uri="{FF2B5EF4-FFF2-40B4-BE49-F238E27FC236}">
                <a16:creationId xmlns:a16="http://schemas.microsoft.com/office/drawing/2014/main" id="{955CE2B9-2D4A-4E84-A745-D9EA55409C0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6070185" y="265337"/>
            <a:ext cx="4074400" cy="6946462"/>
          </a:xfrm>
        </p:spPr>
      </p:pic>
      <p:pic>
        <p:nvPicPr>
          <p:cNvPr id="7" name="Picture 6" descr="Screen Clipping">
            <a:extLst>
              <a:ext uri="{FF2B5EF4-FFF2-40B4-BE49-F238E27FC236}">
                <a16:creationId xmlns:a16="http://schemas.microsoft.com/office/drawing/2014/main" id="{F2B2339F-AB82-45E7-9916-94B2BD625D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6609" y="1554874"/>
            <a:ext cx="1877810" cy="1946720"/>
          </a:xfrm>
          <a:prstGeom prst="rect">
            <a:avLst/>
          </a:prstGeom>
        </p:spPr>
      </p:pic>
      <p:pic>
        <p:nvPicPr>
          <p:cNvPr id="11" name="Picture 10" descr="Screen Clipping">
            <a:extLst>
              <a:ext uri="{FF2B5EF4-FFF2-40B4-BE49-F238E27FC236}">
                <a16:creationId xmlns:a16="http://schemas.microsoft.com/office/drawing/2014/main" id="{61746770-4135-4026-878C-875EDF736A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7111" y="3560765"/>
            <a:ext cx="1765391" cy="2559182"/>
          </a:xfrm>
          <a:prstGeom prst="rect">
            <a:avLst/>
          </a:prstGeom>
        </p:spPr>
      </p:pic>
      <p:pic>
        <p:nvPicPr>
          <p:cNvPr id="13" name="Picture 12" descr="Screen Clipping">
            <a:extLst>
              <a:ext uri="{FF2B5EF4-FFF2-40B4-BE49-F238E27FC236}">
                <a16:creationId xmlns:a16="http://schemas.microsoft.com/office/drawing/2014/main" id="{6D57D455-4A36-4486-ABA7-28130D0D5F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4740" y="1610142"/>
            <a:ext cx="1797142" cy="2406774"/>
          </a:xfrm>
          <a:prstGeom prst="rect">
            <a:avLst/>
          </a:prstGeom>
        </p:spPr>
      </p:pic>
      <p:pic>
        <p:nvPicPr>
          <p:cNvPr id="6" name="Picture 5" descr="Screen Clipping">
            <a:extLst>
              <a:ext uri="{FF2B5EF4-FFF2-40B4-BE49-F238E27FC236}">
                <a16:creationId xmlns:a16="http://schemas.microsoft.com/office/drawing/2014/main" id="{14719E1D-674F-4DD8-98DB-37767514B4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6164" y="3651325"/>
            <a:ext cx="1816193" cy="2457576"/>
          </a:xfrm>
          <a:prstGeom prst="rect">
            <a:avLst/>
          </a:prstGeom>
        </p:spPr>
      </p:pic>
      <p:pic>
        <p:nvPicPr>
          <p:cNvPr id="4" name="Picture 3" descr="Screen Clipping">
            <a:extLst>
              <a:ext uri="{FF2B5EF4-FFF2-40B4-BE49-F238E27FC236}">
                <a16:creationId xmlns:a16="http://schemas.microsoft.com/office/drawing/2014/main" id="{95868ADA-0C6F-4B25-97FD-E496BF7CD0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8417" y="1498840"/>
            <a:ext cx="2027583" cy="2248996"/>
          </a:xfrm>
          <a:prstGeom prst="rect">
            <a:avLst/>
          </a:prstGeom>
        </p:spPr>
      </p:pic>
    </p:spTree>
    <p:extLst>
      <p:ext uri="{BB962C8B-B14F-4D97-AF65-F5344CB8AC3E}">
        <p14:creationId xmlns:p14="http://schemas.microsoft.com/office/powerpoint/2010/main" val="4074663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otprints1">
            <a:extLst>
              <a:ext uri="{FF2B5EF4-FFF2-40B4-BE49-F238E27FC236}">
                <a16:creationId xmlns:a16="http://schemas.microsoft.com/office/drawing/2014/main" id="{C78E4AE7-2CA7-41AE-BC10-00D296F21AB7}"/>
              </a:ext>
            </a:extLst>
          </p:cNvPr>
          <p:cNvPicPr>
            <a:picLocks noChangeAspect="1" noChangeArrowheads="1"/>
          </p:cNvPicPr>
          <p:nvPr/>
        </p:nvPicPr>
        <p:blipFill>
          <a:blip r:embed="rId3">
            <a:lum bright="24000"/>
            <a:extLst>
              <a:ext uri="{28A0092B-C50C-407E-A947-70E740481C1C}">
                <a14:useLocalDpi xmlns:a14="http://schemas.microsoft.com/office/drawing/2010/main" val="0"/>
              </a:ext>
            </a:extLst>
          </a:blip>
          <a:srcRect t="20975"/>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descr="me02.jpg">
            <a:extLst>
              <a:ext uri="{FF2B5EF4-FFF2-40B4-BE49-F238E27FC236}">
                <a16:creationId xmlns:a16="http://schemas.microsoft.com/office/drawing/2014/main" id="{D79980D1-A1FB-4546-AF51-56838624C64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183" y="259080"/>
            <a:ext cx="27305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4997EBE-421E-40E8-A362-B126655EA17D}"/>
              </a:ext>
            </a:extLst>
          </p:cNvPr>
          <p:cNvSpPr txBox="1">
            <a:spLocks noChangeArrowheads="1"/>
          </p:cNvSpPr>
          <p:nvPr/>
        </p:nvSpPr>
        <p:spPr bwMode="auto">
          <a:xfrm>
            <a:off x="3977640" y="1226821"/>
            <a:ext cx="638556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dirty="0">
                <a:solidFill>
                  <a:srgbClr val="993300"/>
                </a:solidFill>
              </a:rPr>
              <a:t>Navi Mumbai </a:t>
            </a:r>
            <a:r>
              <a:rPr lang="en-US" altLang="en-US" b="1" dirty="0" err="1">
                <a:solidFill>
                  <a:srgbClr val="993300"/>
                </a:solidFill>
              </a:rPr>
              <a:t>Obs</a:t>
            </a:r>
            <a:r>
              <a:rPr lang="en-US" altLang="en-US" b="1" dirty="0">
                <a:solidFill>
                  <a:srgbClr val="993300"/>
                </a:solidFill>
              </a:rPr>
              <a:t>-Gynaec Association</a:t>
            </a:r>
          </a:p>
          <a:p>
            <a:pPr eaLnBrk="1" hangingPunct="1">
              <a:spcBef>
                <a:spcPct val="0"/>
              </a:spcBef>
              <a:buFontTx/>
              <a:buNone/>
            </a:pPr>
            <a:endParaRPr lang="en-US" altLang="en-US" b="1" dirty="0">
              <a:solidFill>
                <a:srgbClr val="993300"/>
              </a:solidFill>
            </a:endParaRPr>
          </a:p>
          <a:p>
            <a:pPr eaLnBrk="1" hangingPunct="1">
              <a:spcBef>
                <a:spcPct val="0"/>
              </a:spcBef>
              <a:buFontTx/>
              <a:buNone/>
            </a:pPr>
            <a:r>
              <a:rPr lang="en-US" altLang="en-US" b="1" dirty="0">
                <a:solidFill>
                  <a:srgbClr val="993300"/>
                </a:solidFill>
              </a:rPr>
              <a:t>                          turns </a:t>
            </a:r>
          </a:p>
          <a:p>
            <a:pPr eaLnBrk="1" hangingPunct="1">
              <a:spcBef>
                <a:spcPct val="0"/>
              </a:spcBef>
              <a:buFontTx/>
              <a:buNone/>
            </a:pPr>
            <a:endParaRPr lang="en-US" altLang="en-US" b="1" dirty="0">
              <a:solidFill>
                <a:srgbClr val="993300"/>
              </a:solidFill>
            </a:endParaRPr>
          </a:p>
          <a:p>
            <a:pPr eaLnBrk="1" hangingPunct="1">
              <a:spcBef>
                <a:spcPct val="0"/>
              </a:spcBef>
              <a:buFontTx/>
              <a:buNone/>
            </a:pPr>
            <a:r>
              <a:rPr lang="en-US" altLang="en-US" b="1" dirty="0">
                <a:solidFill>
                  <a:srgbClr val="993300"/>
                </a:solidFill>
              </a:rPr>
              <a:t>    Navi Mumbai </a:t>
            </a:r>
            <a:r>
              <a:rPr lang="en-US" altLang="en-US" b="1" dirty="0" err="1">
                <a:solidFill>
                  <a:srgbClr val="993300"/>
                </a:solidFill>
              </a:rPr>
              <a:t>Obs</a:t>
            </a:r>
            <a:r>
              <a:rPr lang="en-US" altLang="en-US" b="1" dirty="0">
                <a:solidFill>
                  <a:srgbClr val="993300"/>
                </a:solidFill>
              </a:rPr>
              <a:t>-Gynaec Society.</a:t>
            </a:r>
          </a:p>
        </p:txBody>
      </p:sp>
      <p:sp>
        <p:nvSpPr>
          <p:cNvPr id="5" name="TextBox 4">
            <a:extLst>
              <a:ext uri="{FF2B5EF4-FFF2-40B4-BE49-F238E27FC236}">
                <a16:creationId xmlns:a16="http://schemas.microsoft.com/office/drawing/2014/main" id="{5A237B0A-BB9F-4217-BC5E-7E4BC5CFF8BE}"/>
              </a:ext>
            </a:extLst>
          </p:cNvPr>
          <p:cNvSpPr txBox="1">
            <a:spLocks noChangeArrowheads="1"/>
          </p:cNvSpPr>
          <p:nvPr/>
        </p:nvSpPr>
        <p:spPr bwMode="auto">
          <a:xfrm>
            <a:off x="4267200" y="6096001"/>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solidFill>
                  <a:srgbClr val="993300"/>
                </a:solidFill>
              </a:rPr>
              <a:t>Affiliation to FOGSI</a:t>
            </a:r>
          </a:p>
        </p:txBody>
      </p:sp>
    </p:spTree>
    <p:extLst>
      <p:ext uri="{BB962C8B-B14F-4D97-AF65-F5344CB8AC3E}">
        <p14:creationId xmlns:p14="http://schemas.microsoft.com/office/powerpoint/2010/main" val="37054754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568B2-0025-45C0-A076-1F28E7B5B55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C201C2DF-0C81-4E19-9788-5A314E7D47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3243722" y="-2011824"/>
            <a:ext cx="5702301" cy="10970545"/>
          </a:xfrm>
        </p:spPr>
      </p:pic>
    </p:spTree>
    <p:extLst>
      <p:ext uri="{BB962C8B-B14F-4D97-AF65-F5344CB8AC3E}">
        <p14:creationId xmlns:p14="http://schemas.microsoft.com/office/powerpoint/2010/main" val="186672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3AF5-2C28-4315-8C65-9BB01ED5A56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C92E4453-7AB5-458F-AFDA-7E79632161D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5600000">
            <a:off x="1598228" y="-902889"/>
            <a:ext cx="2823695" cy="5354565"/>
          </a:xfrm>
        </p:spPr>
      </p:pic>
      <p:pic>
        <p:nvPicPr>
          <p:cNvPr id="7" name="Picture 6">
            <a:extLst>
              <a:ext uri="{FF2B5EF4-FFF2-40B4-BE49-F238E27FC236}">
                <a16:creationId xmlns:a16="http://schemas.microsoft.com/office/drawing/2014/main" id="{7A1DB35E-927C-48D8-A054-FB71E7F7B565}"/>
              </a:ext>
            </a:extLst>
          </p:cNvPr>
          <p:cNvPicPr>
            <a:picLocks noChangeAspect="1"/>
          </p:cNvPicPr>
          <p:nvPr/>
        </p:nvPicPr>
        <p:blipFill rotWithShape="1">
          <a:blip r:embed="rId4">
            <a:extLst>
              <a:ext uri="{28A0092B-C50C-407E-A947-70E740481C1C}">
                <a14:useLocalDpi xmlns:a14="http://schemas.microsoft.com/office/drawing/2010/main" val="0"/>
              </a:ext>
            </a:extLst>
          </a:blip>
          <a:srcRect t="346" b="47533"/>
          <a:stretch/>
        </p:blipFill>
        <p:spPr>
          <a:xfrm>
            <a:off x="7803098" y="102870"/>
            <a:ext cx="3616523" cy="3246120"/>
          </a:xfrm>
          <a:prstGeom prst="rect">
            <a:avLst/>
          </a:prstGeom>
        </p:spPr>
      </p:pic>
      <p:pic>
        <p:nvPicPr>
          <p:cNvPr id="9" name="Picture 8">
            <a:extLst>
              <a:ext uri="{FF2B5EF4-FFF2-40B4-BE49-F238E27FC236}">
                <a16:creationId xmlns:a16="http://schemas.microsoft.com/office/drawing/2014/main" id="{249BECF5-7398-4D9D-A78B-B4CF6072A86F}"/>
              </a:ext>
            </a:extLst>
          </p:cNvPr>
          <p:cNvPicPr>
            <a:picLocks noChangeAspect="1"/>
          </p:cNvPicPr>
          <p:nvPr/>
        </p:nvPicPr>
        <p:blipFill rotWithShape="1">
          <a:blip r:embed="rId5">
            <a:extLst>
              <a:ext uri="{28A0092B-C50C-407E-A947-70E740481C1C}">
                <a14:useLocalDpi xmlns:a14="http://schemas.microsoft.com/office/drawing/2010/main" val="0"/>
              </a:ext>
            </a:extLst>
          </a:blip>
          <a:srcRect l="948" t="10667" r="-948" b="33667"/>
          <a:stretch/>
        </p:blipFill>
        <p:spPr>
          <a:xfrm>
            <a:off x="7762459" y="3257550"/>
            <a:ext cx="3375442" cy="3563134"/>
          </a:xfrm>
          <a:prstGeom prst="rect">
            <a:avLst/>
          </a:prstGeom>
        </p:spPr>
      </p:pic>
      <p:pic>
        <p:nvPicPr>
          <p:cNvPr id="11" name="Picture 10">
            <a:extLst>
              <a:ext uri="{FF2B5EF4-FFF2-40B4-BE49-F238E27FC236}">
                <a16:creationId xmlns:a16="http://schemas.microsoft.com/office/drawing/2014/main" id="{F1D5722C-ABE4-470C-BFE8-6BF870D43F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2154138" y="1358900"/>
            <a:ext cx="3616523" cy="6858000"/>
          </a:xfrm>
          <a:prstGeom prst="rect">
            <a:avLst/>
          </a:prstGeom>
        </p:spPr>
      </p:pic>
    </p:spTree>
    <p:extLst>
      <p:ext uri="{BB962C8B-B14F-4D97-AF65-F5344CB8AC3E}">
        <p14:creationId xmlns:p14="http://schemas.microsoft.com/office/powerpoint/2010/main" val="549925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51045-2A5C-4514-B230-0BC24DB44934}"/>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3102CE59-E0A4-4AC6-A27F-98EEA339AD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2552700" y="-889001"/>
            <a:ext cx="5384801" cy="8077199"/>
          </a:xfrm>
        </p:spPr>
      </p:pic>
    </p:spTree>
    <p:extLst>
      <p:ext uri="{BB962C8B-B14F-4D97-AF65-F5344CB8AC3E}">
        <p14:creationId xmlns:p14="http://schemas.microsoft.com/office/powerpoint/2010/main" val="2033565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C897-588A-4EED-989A-85E5D479E10A}"/>
              </a:ext>
            </a:extLst>
          </p:cNvPr>
          <p:cNvSpPr>
            <a:spLocks noGrp="1"/>
          </p:cNvSpPr>
          <p:nvPr>
            <p:ph type="title"/>
          </p:nvPr>
        </p:nvSpPr>
        <p:spPr/>
        <p:txBody>
          <a:bodyPr/>
          <a:lstStyle/>
          <a:p>
            <a:endParaRPr lang="en-IN"/>
          </a:p>
        </p:txBody>
      </p:sp>
      <p:pic>
        <p:nvPicPr>
          <p:cNvPr id="9" name="Picture 8">
            <a:extLst>
              <a:ext uri="{FF2B5EF4-FFF2-40B4-BE49-F238E27FC236}">
                <a16:creationId xmlns:a16="http://schemas.microsoft.com/office/drawing/2014/main" id="{DF682175-A17A-4433-91DE-3F7ED3F89F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3755" y="0"/>
            <a:ext cx="5481193" cy="3700130"/>
          </a:xfrm>
          <a:prstGeom prst="rect">
            <a:avLst/>
          </a:prstGeom>
        </p:spPr>
      </p:pic>
      <p:pic>
        <p:nvPicPr>
          <p:cNvPr id="7" name="Content Placeholder 6">
            <a:extLst>
              <a:ext uri="{FF2B5EF4-FFF2-40B4-BE49-F238E27FC236}">
                <a16:creationId xmlns:a16="http://schemas.microsoft.com/office/drawing/2014/main" id="{8F85B2D1-EC9E-4EFF-ADC0-70D42524552B}"/>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3601" t="17257" r="6149" b="13148"/>
          <a:stretch/>
        </p:blipFill>
        <p:spPr>
          <a:xfrm>
            <a:off x="4550735" y="3391786"/>
            <a:ext cx="5018568" cy="3264196"/>
          </a:xfrm>
        </p:spPr>
      </p:pic>
      <p:pic>
        <p:nvPicPr>
          <p:cNvPr id="11" name="Picture 10">
            <a:extLst>
              <a:ext uri="{FF2B5EF4-FFF2-40B4-BE49-F238E27FC236}">
                <a16:creationId xmlns:a16="http://schemas.microsoft.com/office/drawing/2014/main" id="{67230D5A-4C04-4AB7-98D2-E398692A50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7390" y="0"/>
            <a:ext cx="4404875" cy="4263656"/>
          </a:xfrm>
          <a:prstGeom prst="rect">
            <a:avLst/>
          </a:prstGeom>
        </p:spPr>
      </p:pic>
    </p:spTree>
    <p:extLst>
      <p:ext uri="{BB962C8B-B14F-4D97-AF65-F5344CB8AC3E}">
        <p14:creationId xmlns:p14="http://schemas.microsoft.com/office/powerpoint/2010/main" val="248813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F639-CCCA-4E45-8E90-BE1BB7AAFA97}"/>
              </a:ext>
            </a:extLst>
          </p:cNvPr>
          <p:cNvSpPr>
            <a:spLocks noGrp="1"/>
          </p:cNvSpPr>
          <p:nvPr>
            <p:ph type="title"/>
          </p:nvPr>
        </p:nvSpPr>
        <p:spPr/>
        <p:txBody>
          <a:bodyPr/>
          <a:lstStyle/>
          <a:p>
            <a:r>
              <a:rPr lang="en-IN" dirty="0"/>
              <a:t>2006………………..</a:t>
            </a:r>
          </a:p>
        </p:txBody>
      </p:sp>
      <p:sp>
        <p:nvSpPr>
          <p:cNvPr id="3" name="Content Placeholder 2">
            <a:extLst>
              <a:ext uri="{FF2B5EF4-FFF2-40B4-BE49-F238E27FC236}">
                <a16:creationId xmlns:a16="http://schemas.microsoft.com/office/drawing/2014/main" id="{09E86E3F-81E8-41AA-8256-77F5E023F989}"/>
              </a:ext>
            </a:extLst>
          </p:cNvPr>
          <p:cNvSpPr>
            <a:spLocks noGrp="1"/>
          </p:cNvSpPr>
          <p:nvPr>
            <p:ph idx="1"/>
          </p:nvPr>
        </p:nvSpPr>
        <p:spPr>
          <a:xfrm>
            <a:off x="838200" y="1825625"/>
            <a:ext cx="8266043" cy="4351338"/>
          </a:xfrm>
        </p:spPr>
        <p:txBody>
          <a:bodyPr/>
          <a:lstStyle/>
          <a:p>
            <a:pPr marL="0" indent="0">
              <a:buNone/>
            </a:pPr>
            <a:r>
              <a:rPr lang="en-IN" dirty="0"/>
              <a:t> </a:t>
            </a:r>
          </a:p>
          <a:p>
            <a:pPr marL="0" indent="0">
              <a:buNone/>
            </a:pPr>
            <a:endParaRPr lang="en-IN" dirty="0"/>
          </a:p>
          <a:p>
            <a:pPr marL="0" indent="0">
              <a:buNone/>
            </a:pPr>
            <a:r>
              <a:rPr lang="en-IN" sz="4400" dirty="0">
                <a:latin typeface="Brush Script MT" panose="03060802040406070304" pitchFamily="66" charset="0"/>
              </a:rPr>
              <a:t>     </a:t>
            </a:r>
            <a:r>
              <a:rPr lang="en-IN" sz="5400" dirty="0">
                <a:latin typeface="Brush Script MT" panose="03060802040406070304" pitchFamily="66" charset="0"/>
              </a:rPr>
              <a:t>Dr Pradeep </a:t>
            </a:r>
            <a:r>
              <a:rPr lang="en-IN" sz="5400" dirty="0" err="1">
                <a:latin typeface="Brush Script MT" panose="03060802040406070304" pitchFamily="66" charset="0"/>
              </a:rPr>
              <a:t>Khopkar</a:t>
            </a:r>
            <a:r>
              <a:rPr lang="en-IN" sz="5400" dirty="0">
                <a:latin typeface="Brush Script MT" panose="03060802040406070304" pitchFamily="66" charset="0"/>
              </a:rPr>
              <a:t> Oration</a:t>
            </a:r>
            <a:endParaRPr lang="en-IN" sz="4400" dirty="0">
              <a:latin typeface="Brush Script MT" panose="03060802040406070304" pitchFamily="66" charset="0"/>
            </a:endParaRPr>
          </a:p>
        </p:txBody>
      </p:sp>
      <p:pic>
        <p:nvPicPr>
          <p:cNvPr id="5" name="Picture 4" descr="Screen Clipping">
            <a:extLst>
              <a:ext uri="{FF2B5EF4-FFF2-40B4-BE49-F238E27FC236}">
                <a16:creationId xmlns:a16="http://schemas.microsoft.com/office/drawing/2014/main" id="{9997A414-5596-4244-A074-486B70A9868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52000"/>
                    </a14:imgEffect>
                  </a14:imgLayer>
                </a14:imgProps>
              </a:ext>
              <a:ext uri="{28A0092B-C50C-407E-A947-70E740481C1C}">
                <a14:useLocalDpi xmlns:a14="http://schemas.microsoft.com/office/drawing/2010/main" val="0"/>
              </a:ext>
            </a:extLst>
          </a:blip>
          <a:stretch>
            <a:fillRect/>
          </a:stretch>
        </p:blipFill>
        <p:spPr>
          <a:xfrm>
            <a:off x="9104244" y="1377356"/>
            <a:ext cx="2285479" cy="3075374"/>
          </a:xfrm>
          <a:prstGeom prst="rect">
            <a:avLst/>
          </a:prstGeom>
        </p:spPr>
      </p:pic>
    </p:spTree>
    <p:extLst>
      <p:ext uri="{BB962C8B-B14F-4D97-AF65-F5344CB8AC3E}">
        <p14:creationId xmlns:p14="http://schemas.microsoft.com/office/powerpoint/2010/main" val="2308881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20EE9-826F-456D-BC25-B75668B0490D}"/>
              </a:ext>
            </a:extLst>
          </p:cNvPr>
          <p:cNvSpPr>
            <a:spLocks noGrp="1"/>
          </p:cNvSpPr>
          <p:nvPr>
            <p:ph type="title"/>
          </p:nvPr>
        </p:nvSpPr>
        <p:spPr/>
        <p:txBody>
          <a:bodyPr>
            <a:normAutofit fontScale="90000"/>
          </a:bodyPr>
          <a:lstStyle/>
          <a:p>
            <a:r>
              <a:rPr lang="en-IN" dirty="0"/>
              <a:t>Updates 2006 :                      Updates 2007</a:t>
            </a:r>
            <a:br>
              <a:rPr lang="en-IN" dirty="0"/>
            </a:br>
            <a:r>
              <a:rPr lang="en-IN" dirty="0"/>
              <a:t>9</a:t>
            </a:r>
            <a:r>
              <a:rPr lang="en-IN" baseline="30000" dirty="0"/>
              <a:t>th</a:t>
            </a:r>
            <a:r>
              <a:rPr lang="en-IN" dirty="0"/>
              <a:t> Annual Conference     10 </a:t>
            </a:r>
            <a:r>
              <a:rPr lang="en-IN" dirty="0" err="1"/>
              <a:t>th</a:t>
            </a:r>
            <a:r>
              <a:rPr lang="en-IN" dirty="0"/>
              <a:t> Annual Conference</a:t>
            </a:r>
          </a:p>
        </p:txBody>
      </p:sp>
      <p:sp>
        <p:nvSpPr>
          <p:cNvPr id="3" name="Content Placeholder 2">
            <a:extLst>
              <a:ext uri="{FF2B5EF4-FFF2-40B4-BE49-F238E27FC236}">
                <a16:creationId xmlns:a16="http://schemas.microsoft.com/office/drawing/2014/main" id="{5075DDA8-BEE5-40A6-BA45-91BCB10F6B8A}"/>
              </a:ext>
            </a:extLst>
          </p:cNvPr>
          <p:cNvSpPr>
            <a:spLocks noGrp="1"/>
          </p:cNvSpPr>
          <p:nvPr>
            <p:ph sz="half" idx="1"/>
          </p:nvPr>
        </p:nvSpPr>
        <p:spPr>
          <a:xfrm>
            <a:off x="838200" y="1825625"/>
            <a:ext cx="5181600" cy="1010172"/>
          </a:xfrm>
          <a:solidFill>
            <a:schemeClr val="accent2"/>
          </a:solidFill>
        </p:spPr>
        <p:txBody>
          <a:bodyPr/>
          <a:lstStyle/>
          <a:p>
            <a:pPr marL="0" indent="0">
              <a:buNone/>
            </a:pPr>
            <a:r>
              <a:rPr lang="en-IN" b="1" dirty="0"/>
              <a:t>Dr C N </a:t>
            </a:r>
            <a:r>
              <a:rPr lang="en-IN" b="1" dirty="0" err="1"/>
              <a:t>Purandare</a:t>
            </a:r>
            <a:r>
              <a:rPr lang="en-IN" b="1" dirty="0"/>
              <a:t> :  </a:t>
            </a:r>
          </a:p>
          <a:p>
            <a:pPr marL="0" indent="0">
              <a:buNone/>
            </a:pPr>
            <a:r>
              <a:rPr lang="en-IN" b="1" dirty="0"/>
              <a:t>Hysterectomy : Introspection</a:t>
            </a:r>
          </a:p>
        </p:txBody>
      </p:sp>
      <p:sp>
        <p:nvSpPr>
          <p:cNvPr id="4" name="Content Placeholder 3">
            <a:extLst>
              <a:ext uri="{FF2B5EF4-FFF2-40B4-BE49-F238E27FC236}">
                <a16:creationId xmlns:a16="http://schemas.microsoft.com/office/drawing/2014/main" id="{9B46ED69-5A1B-474F-BCC5-0403C0078BED}"/>
              </a:ext>
            </a:extLst>
          </p:cNvPr>
          <p:cNvSpPr>
            <a:spLocks noGrp="1"/>
          </p:cNvSpPr>
          <p:nvPr>
            <p:ph sz="half" idx="2"/>
          </p:nvPr>
        </p:nvSpPr>
        <p:spPr>
          <a:xfrm>
            <a:off x="6172200" y="1825625"/>
            <a:ext cx="5181600" cy="1010172"/>
          </a:xfrm>
          <a:solidFill>
            <a:schemeClr val="accent2"/>
          </a:solidFill>
        </p:spPr>
        <p:txBody>
          <a:bodyPr/>
          <a:lstStyle/>
          <a:p>
            <a:pPr marL="0" indent="0">
              <a:buNone/>
            </a:pPr>
            <a:r>
              <a:rPr lang="en-IN" b="1" dirty="0"/>
              <a:t>Incontinence in women </a:t>
            </a:r>
          </a:p>
          <a:p>
            <a:pPr marL="0" indent="0">
              <a:buNone/>
            </a:pPr>
            <a:r>
              <a:rPr lang="en-IN" b="1" dirty="0"/>
              <a:t>Dr V P </a:t>
            </a:r>
            <a:r>
              <a:rPr lang="en-IN" b="1" dirty="0" err="1"/>
              <a:t>Paily</a:t>
            </a:r>
            <a:endParaRPr lang="en-IN" b="1" dirty="0"/>
          </a:p>
        </p:txBody>
      </p:sp>
      <p:pic>
        <p:nvPicPr>
          <p:cNvPr id="6" name="Picture 5" descr="Screen Clipping">
            <a:extLst>
              <a:ext uri="{FF2B5EF4-FFF2-40B4-BE49-F238E27FC236}">
                <a16:creationId xmlns:a16="http://schemas.microsoft.com/office/drawing/2014/main" id="{95F94392-6A06-4B90-9F71-1E978C3D46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1527" y="3155985"/>
            <a:ext cx="3234263" cy="3145894"/>
          </a:xfrm>
          <a:prstGeom prst="rect">
            <a:avLst/>
          </a:prstGeom>
        </p:spPr>
      </p:pic>
      <p:pic>
        <p:nvPicPr>
          <p:cNvPr id="8" name="Picture 7" descr="Screen Clipping">
            <a:extLst>
              <a:ext uri="{FF2B5EF4-FFF2-40B4-BE49-F238E27FC236}">
                <a16:creationId xmlns:a16="http://schemas.microsoft.com/office/drawing/2014/main" id="{635CC16D-1709-4FD4-AF93-3E6B7DD221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5634" y="3081484"/>
            <a:ext cx="3488849" cy="3261932"/>
          </a:xfrm>
          <a:prstGeom prst="rect">
            <a:avLst/>
          </a:prstGeom>
        </p:spPr>
      </p:pic>
    </p:spTree>
    <p:extLst>
      <p:ext uri="{BB962C8B-B14F-4D97-AF65-F5344CB8AC3E}">
        <p14:creationId xmlns:p14="http://schemas.microsoft.com/office/powerpoint/2010/main" val="463419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E5B64A-1F56-4E60-A455-61147EE404DE}"/>
              </a:ext>
            </a:extLst>
          </p:cNvPr>
          <p:cNvSpPr>
            <a:spLocks noGrp="1"/>
          </p:cNvSpPr>
          <p:nvPr>
            <p:ph type="title"/>
          </p:nvPr>
        </p:nvSpPr>
        <p:spPr/>
        <p:txBody>
          <a:bodyPr>
            <a:normAutofit/>
          </a:bodyPr>
          <a:lstStyle/>
          <a:p>
            <a:r>
              <a:rPr lang="en-IN" sz="3200" dirty="0"/>
              <a:t>11</a:t>
            </a:r>
            <a:r>
              <a:rPr lang="en-IN" sz="3200" baseline="30000" dirty="0"/>
              <a:t>th</a:t>
            </a:r>
            <a:r>
              <a:rPr lang="en-IN" sz="3200" dirty="0"/>
              <a:t> Annual Conference                    12 </a:t>
            </a:r>
            <a:r>
              <a:rPr lang="en-IN" sz="3200" dirty="0" err="1"/>
              <a:t>th</a:t>
            </a:r>
            <a:r>
              <a:rPr lang="en-IN" sz="3200" dirty="0"/>
              <a:t> Annual Conference</a:t>
            </a:r>
            <a:br>
              <a:rPr lang="en-IN" sz="3200" dirty="0"/>
            </a:br>
            <a:r>
              <a:rPr lang="en-IN" sz="3200" dirty="0"/>
              <a:t>2008                                                      2009</a:t>
            </a:r>
          </a:p>
        </p:txBody>
      </p:sp>
      <p:sp>
        <p:nvSpPr>
          <p:cNvPr id="5" name="Text Placeholder 4">
            <a:extLst>
              <a:ext uri="{FF2B5EF4-FFF2-40B4-BE49-F238E27FC236}">
                <a16:creationId xmlns:a16="http://schemas.microsoft.com/office/drawing/2014/main" id="{6EBE0861-C78C-45BF-858A-EA1715186CCF}"/>
              </a:ext>
            </a:extLst>
          </p:cNvPr>
          <p:cNvSpPr>
            <a:spLocks noGrp="1"/>
          </p:cNvSpPr>
          <p:nvPr>
            <p:ph type="body" idx="1"/>
          </p:nvPr>
        </p:nvSpPr>
        <p:spPr>
          <a:solidFill>
            <a:schemeClr val="accent2"/>
          </a:solidFill>
        </p:spPr>
        <p:txBody>
          <a:bodyPr>
            <a:normAutofit fontScale="92500"/>
          </a:bodyPr>
          <a:lstStyle/>
          <a:p>
            <a:r>
              <a:rPr lang="en-IN" dirty="0"/>
              <a:t>Dr S Suresh </a:t>
            </a:r>
          </a:p>
          <a:p>
            <a:r>
              <a:rPr lang="en-IN" dirty="0" err="1"/>
              <a:t>Fetal</a:t>
            </a:r>
            <a:r>
              <a:rPr lang="en-IN" dirty="0"/>
              <a:t> Medicine – What have we achieved</a:t>
            </a:r>
          </a:p>
        </p:txBody>
      </p:sp>
      <p:pic>
        <p:nvPicPr>
          <p:cNvPr id="3" name="Content Placeholder 2" descr="Screen Clipping">
            <a:extLst>
              <a:ext uri="{FF2B5EF4-FFF2-40B4-BE49-F238E27FC236}">
                <a16:creationId xmlns:a16="http://schemas.microsoft.com/office/drawing/2014/main" id="{8B5D4AEA-8A55-4B6C-8B7F-0DA883B1370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39433" y="2861358"/>
            <a:ext cx="2403076" cy="2945218"/>
          </a:xfrm>
        </p:spPr>
      </p:pic>
      <p:sp>
        <p:nvSpPr>
          <p:cNvPr id="7" name="Text Placeholder 6">
            <a:extLst>
              <a:ext uri="{FF2B5EF4-FFF2-40B4-BE49-F238E27FC236}">
                <a16:creationId xmlns:a16="http://schemas.microsoft.com/office/drawing/2014/main" id="{A21C4BAE-F09F-4702-8235-8A2F2704EFD7}"/>
              </a:ext>
            </a:extLst>
          </p:cNvPr>
          <p:cNvSpPr>
            <a:spLocks noGrp="1"/>
          </p:cNvSpPr>
          <p:nvPr>
            <p:ph type="body" sz="quarter" idx="3"/>
          </p:nvPr>
        </p:nvSpPr>
        <p:spPr>
          <a:solidFill>
            <a:schemeClr val="accent2"/>
          </a:solidFill>
        </p:spPr>
        <p:txBody>
          <a:bodyPr/>
          <a:lstStyle/>
          <a:p>
            <a:r>
              <a:rPr lang="en-IN" dirty="0" err="1"/>
              <a:t>Estrogens</a:t>
            </a:r>
            <a:r>
              <a:rPr lang="en-IN" dirty="0"/>
              <a:t> : The Good The bad and the unexplained    Dr </a:t>
            </a:r>
            <a:r>
              <a:rPr lang="en-IN" dirty="0" err="1"/>
              <a:t>Soniya</a:t>
            </a:r>
            <a:r>
              <a:rPr lang="en-IN" dirty="0"/>
              <a:t> Malik</a:t>
            </a:r>
          </a:p>
        </p:txBody>
      </p:sp>
      <p:pic>
        <p:nvPicPr>
          <p:cNvPr id="10" name="Content Placeholder 9" descr="Screen Clipping">
            <a:extLst>
              <a:ext uri="{FF2B5EF4-FFF2-40B4-BE49-F238E27FC236}">
                <a16:creationId xmlns:a16="http://schemas.microsoft.com/office/drawing/2014/main" id="{4BF49B75-806E-495F-9230-49077EF474B7}"/>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917634" y="2760768"/>
            <a:ext cx="3092687" cy="3302152"/>
          </a:xfrm>
        </p:spPr>
      </p:pic>
    </p:spTree>
    <p:extLst>
      <p:ext uri="{BB962C8B-B14F-4D97-AF65-F5344CB8AC3E}">
        <p14:creationId xmlns:p14="http://schemas.microsoft.com/office/powerpoint/2010/main" val="3329673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676967-AABC-4147-8E3E-FBD24E452C37}"/>
              </a:ext>
            </a:extLst>
          </p:cNvPr>
          <p:cNvSpPr>
            <a:spLocks noGrp="1"/>
          </p:cNvSpPr>
          <p:nvPr>
            <p:ph type="title"/>
          </p:nvPr>
        </p:nvSpPr>
        <p:spPr/>
        <p:txBody>
          <a:bodyPr/>
          <a:lstStyle/>
          <a:p>
            <a:r>
              <a:rPr lang="en-IN" dirty="0"/>
              <a:t>Updates 2010                    Updates 2011</a:t>
            </a:r>
          </a:p>
        </p:txBody>
      </p:sp>
      <p:sp>
        <p:nvSpPr>
          <p:cNvPr id="8" name="Text Placeholder 7">
            <a:extLst>
              <a:ext uri="{FF2B5EF4-FFF2-40B4-BE49-F238E27FC236}">
                <a16:creationId xmlns:a16="http://schemas.microsoft.com/office/drawing/2014/main" id="{C2671A8F-16CC-4FBB-9529-1A9D09498560}"/>
              </a:ext>
            </a:extLst>
          </p:cNvPr>
          <p:cNvSpPr>
            <a:spLocks noGrp="1"/>
          </p:cNvSpPr>
          <p:nvPr>
            <p:ph type="body" idx="1"/>
          </p:nvPr>
        </p:nvSpPr>
        <p:spPr>
          <a:solidFill>
            <a:schemeClr val="accent2"/>
          </a:solidFill>
        </p:spPr>
        <p:txBody>
          <a:bodyPr/>
          <a:lstStyle/>
          <a:p>
            <a:r>
              <a:rPr lang="en-IN" dirty="0"/>
              <a:t>Ethical issues in Multiple Pregnancies	Dr Glenn Gardener</a:t>
            </a:r>
          </a:p>
        </p:txBody>
      </p:sp>
      <p:pic>
        <p:nvPicPr>
          <p:cNvPr id="4" name="Content Placeholder 3" descr="Screen Clipping">
            <a:extLst>
              <a:ext uri="{FF2B5EF4-FFF2-40B4-BE49-F238E27FC236}">
                <a16:creationId xmlns:a16="http://schemas.microsoft.com/office/drawing/2014/main" id="{219BD78D-6983-4A77-8A0A-6D9BA2AAF05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28399" y="2911451"/>
            <a:ext cx="3299186" cy="3483681"/>
          </a:xfrm>
        </p:spPr>
      </p:pic>
      <p:sp>
        <p:nvSpPr>
          <p:cNvPr id="10" name="Text Placeholder 9">
            <a:extLst>
              <a:ext uri="{FF2B5EF4-FFF2-40B4-BE49-F238E27FC236}">
                <a16:creationId xmlns:a16="http://schemas.microsoft.com/office/drawing/2014/main" id="{CD2A5573-FD0A-4B1C-83BB-86600A238F36}"/>
              </a:ext>
            </a:extLst>
          </p:cNvPr>
          <p:cNvSpPr>
            <a:spLocks noGrp="1"/>
          </p:cNvSpPr>
          <p:nvPr>
            <p:ph type="body" sz="quarter" idx="3"/>
          </p:nvPr>
        </p:nvSpPr>
        <p:spPr>
          <a:solidFill>
            <a:schemeClr val="accent2"/>
          </a:solidFill>
        </p:spPr>
        <p:txBody>
          <a:bodyPr>
            <a:normAutofit lnSpcReduction="10000"/>
          </a:bodyPr>
          <a:lstStyle/>
          <a:p>
            <a:r>
              <a:rPr lang="en-IN" dirty="0"/>
              <a:t>Grey Zone in Obstetric Sonogram	</a:t>
            </a:r>
          </a:p>
          <a:p>
            <a:r>
              <a:rPr lang="en-IN" dirty="0"/>
              <a:t>Dr P K Shah</a:t>
            </a:r>
          </a:p>
        </p:txBody>
      </p:sp>
      <p:pic>
        <p:nvPicPr>
          <p:cNvPr id="12" name="Content Placeholder 11" descr="Screen Clipping">
            <a:extLst>
              <a:ext uri="{FF2B5EF4-FFF2-40B4-BE49-F238E27FC236}">
                <a16:creationId xmlns:a16="http://schemas.microsoft.com/office/drawing/2014/main" id="{DB359445-7A18-456C-A9A3-92C624888754}"/>
              </a:ext>
            </a:extLst>
          </p:cNvPr>
          <p:cNvPicPr>
            <a:picLocks noGrp="1" noChangeAspect="1"/>
          </p:cNvPicPr>
          <p:nvPr>
            <p:ph sz="quarter" idx="4"/>
          </p:nvPr>
        </p:nvPicPr>
        <p:blipFill>
          <a:blip r:embed="rId3">
            <a:extLst>
              <a:ext uri="{BEBA8EAE-BF5A-486C-A8C5-ECC9F3942E4B}">
                <a14:imgProps xmlns:a14="http://schemas.microsoft.com/office/drawing/2010/main">
                  <a14:imgLayer r:embed="rId4">
                    <a14:imgEffect>
                      <a14:colorTemperature colorTemp="112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025833" y="2505075"/>
            <a:ext cx="3160751" cy="3684588"/>
          </a:xfrm>
        </p:spPr>
      </p:pic>
    </p:spTree>
    <p:extLst>
      <p:ext uri="{BB962C8B-B14F-4D97-AF65-F5344CB8AC3E}">
        <p14:creationId xmlns:p14="http://schemas.microsoft.com/office/powerpoint/2010/main" val="2888125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06A0-5FA6-4176-86D2-EA2A552A01E1}"/>
              </a:ext>
            </a:extLst>
          </p:cNvPr>
          <p:cNvSpPr>
            <a:spLocks noGrp="1"/>
          </p:cNvSpPr>
          <p:nvPr>
            <p:ph type="title"/>
          </p:nvPr>
        </p:nvSpPr>
        <p:spPr/>
        <p:txBody>
          <a:bodyPr/>
          <a:lstStyle/>
          <a:p>
            <a:r>
              <a:rPr lang="en-IN" dirty="0"/>
              <a:t>Updates 2012                  Updates 2013</a:t>
            </a:r>
          </a:p>
        </p:txBody>
      </p:sp>
      <p:sp>
        <p:nvSpPr>
          <p:cNvPr id="3" name="Text Placeholder 2">
            <a:extLst>
              <a:ext uri="{FF2B5EF4-FFF2-40B4-BE49-F238E27FC236}">
                <a16:creationId xmlns:a16="http://schemas.microsoft.com/office/drawing/2014/main" id="{BE5007F2-FB7C-4E40-B154-79BC28513E7C}"/>
              </a:ext>
            </a:extLst>
          </p:cNvPr>
          <p:cNvSpPr>
            <a:spLocks noGrp="1"/>
          </p:cNvSpPr>
          <p:nvPr>
            <p:ph type="body" idx="1"/>
          </p:nvPr>
        </p:nvSpPr>
        <p:spPr>
          <a:solidFill>
            <a:schemeClr val="accent2"/>
          </a:solidFill>
        </p:spPr>
        <p:txBody>
          <a:bodyPr/>
          <a:lstStyle/>
          <a:p>
            <a:r>
              <a:rPr lang="en-IN" dirty="0"/>
              <a:t>My simple contributions to the clinical obstetrics Practice	Dr Alok </a:t>
            </a:r>
            <a:r>
              <a:rPr lang="en-IN" dirty="0" err="1"/>
              <a:t>Debdas</a:t>
            </a:r>
            <a:endParaRPr lang="en-IN" dirty="0"/>
          </a:p>
        </p:txBody>
      </p:sp>
      <p:pic>
        <p:nvPicPr>
          <p:cNvPr id="8" name="Content Placeholder 7" descr="Screen Clipping">
            <a:extLst>
              <a:ext uri="{FF2B5EF4-FFF2-40B4-BE49-F238E27FC236}">
                <a16:creationId xmlns:a16="http://schemas.microsoft.com/office/drawing/2014/main" id="{71D9CC82-96E9-4263-BE75-A77745A0914A}"/>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711547"/>
            <a:ext cx="5157787" cy="3271643"/>
          </a:xfrm>
        </p:spPr>
      </p:pic>
      <p:sp>
        <p:nvSpPr>
          <p:cNvPr id="5" name="Text Placeholder 4">
            <a:extLst>
              <a:ext uri="{FF2B5EF4-FFF2-40B4-BE49-F238E27FC236}">
                <a16:creationId xmlns:a16="http://schemas.microsoft.com/office/drawing/2014/main" id="{657B8A0B-40C1-485E-9119-1AB32B03A062}"/>
              </a:ext>
            </a:extLst>
          </p:cNvPr>
          <p:cNvSpPr>
            <a:spLocks noGrp="1"/>
          </p:cNvSpPr>
          <p:nvPr>
            <p:ph type="body" sz="quarter" idx="3"/>
          </p:nvPr>
        </p:nvSpPr>
        <p:spPr>
          <a:solidFill>
            <a:schemeClr val="accent2"/>
          </a:solidFill>
        </p:spPr>
        <p:txBody>
          <a:bodyPr/>
          <a:lstStyle/>
          <a:p>
            <a:r>
              <a:rPr lang="en-IN" dirty="0"/>
              <a:t>Male Infertility	Dr Indira Hinduja</a:t>
            </a:r>
          </a:p>
        </p:txBody>
      </p:sp>
      <p:pic>
        <p:nvPicPr>
          <p:cNvPr id="7" name="Content Placeholder 6" descr="Screen Clipping">
            <a:extLst>
              <a:ext uri="{FF2B5EF4-FFF2-40B4-BE49-F238E27FC236}">
                <a16:creationId xmlns:a16="http://schemas.microsoft.com/office/drawing/2014/main" id="{F8DE4582-A732-4BF0-812F-0ECFFDB50233}"/>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084132" y="3061428"/>
            <a:ext cx="3359323" cy="2571882"/>
          </a:xfrm>
        </p:spPr>
      </p:pic>
    </p:spTree>
    <p:extLst>
      <p:ext uri="{BB962C8B-B14F-4D97-AF65-F5344CB8AC3E}">
        <p14:creationId xmlns:p14="http://schemas.microsoft.com/office/powerpoint/2010/main" val="2643736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C0F94-CC61-43FF-8FAC-104752EFEECB}"/>
              </a:ext>
            </a:extLst>
          </p:cNvPr>
          <p:cNvSpPr>
            <a:spLocks noGrp="1"/>
          </p:cNvSpPr>
          <p:nvPr>
            <p:ph type="title"/>
          </p:nvPr>
        </p:nvSpPr>
        <p:spPr/>
        <p:txBody>
          <a:bodyPr/>
          <a:lstStyle/>
          <a:p>
            <a:r>
              <a:rPr lang="en-IN" dirty="0"/>
              <a:t>Updates 2014                  Updates 2015</a:t>
            </a:r>
          </a:p>
        </p:txBody>
      </p:sp>
      <p:sp>
        <p:nvSpPr>
          <p:cNvPr id="3" name="Text Placeholder 2">
            <a:extLst>
              <a:ext uri="{FF2B5EF4-FFF2-40B4-BE49-F238E27FC236}">
                <a16:creationId xmlns:a16="http://schemas.microsoft.com/office/drawing/2014/main" id="{8EEE9ECF-2CC3-4D2E-B40D-D961C9B3A30D}"/>
              </a:ext>
            </a:extLst>
          </p:cNvPr>
          <p:cNvSpPr>
            <a:spLocks noGrp="1"/>
          </p:cNvSpPr>
          <p:nvPr>
            <p:ph type="body" idx="1"/>
          </p:nvPr>
        </p:nvSpPr>
        <p:spPr>
          <a:solidFill>
            <a:schemeClr val="accent2"/>
          </a:solidFill>
        </p:spPr>
        <p:txBody>
          <a:bodyPr/>
          <a:lstStyle/>
          <a:p>
            <a:r>
              <a:rPr lang="en-IN" dirty="0"/>
              <a:t>Changing Scenario Of Medical Practice In India	Dr Lalit Kapoor</a:t>
            </a:r>
          </a:p>
        </p:txBody>
      </p:sp>
      <p:pic>
        <p:nvPicPr>
          <p:cNvPr id="8" name="Content Placeholder 7" descr="Screen Clipping">
            <a:extLst>
              <a:ext uri="{FF2B5EF4-FFF2-40B4-BE49-F238E27FC236}">
                <a16:creationId xmlns:a16="http://schemas.microsoft.com/office/drawing/2014/main" id="{D809AB2C-D8AF-4A8C-9FDD-50252F52935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26781" y="3036026"/>
            <a:ext cx="2846054" cy="3343509"/>
          </a:xfrm>
        </p:spPr>
      </p:pic>
      <p:sp>
        <p:nvSpPr>
          <p:cNvPr id="5" name="Text Placeholder 4">
            <a:extLst>
              <a:ext uri="{FF2B5EF4-FFF2-40B4-BE49-F238E27FC236}">
                <a16:creationId xmlns:a16="http://schemas.microsoft.com/office/drawing/2014/main" id="{A1FE83AC-219B-4D15-BC0B-1C6FFDDA0FC0}"/>
              </a:ext>
            </a:extLst>
          </p:cNvPr>
          <p:cNvSpPr>
            <a:spLocks noGrp="1"/>
          </p:cNvSpPr>
          <p:nvPr>
            <p:ph type="body" sz="quarter" idx="3"/>
          </p:nvPr>
        </p:nvSpPr>
        <p:spPr>
          <a:xfrm>
            <a:off x="6172200" y="1414130"/>
            <a:ext cx="5183188" cy="1090945"/>
          </a:xfrm>
          <a:solidFill>
            <a:schemeClr val="accent2"/>
          </a:solidFill>
        </p:spPr>
        <p:txBody>
          <a:bodyPr>
            <a:normAutofit lnSpcReduction="10000"/>
          </a:bodyPr>
          <a:lstStyle/>
          <a:p>
            <a:r>
              <a:rPr lang="en-IN" sz="2000" dirty="0"/>
              <a:t>Can the holistic practice of </a:t>
            </a:r>
            <a:r>
              <a:rPr lang="en-IN" sz="2000" dirty="0" err="1"/>
              <a:t>Urogynaecology</a:t>
            </a:r>
            <a:endParaRPr lang="en-IN" sz="2000" dirty="0"/>
          </a:p>
          <a:p>
            <a:r>
              <a:rPr lang="en-IN" sz="2000" dirty="0"/>
              <a:t>improve the sexual health of women?	</a:t>
            </a:r>
          </a:p>
          <a:p>
            <a:r>
              <a:rPr lang="en-IN" sz="2000" dirty="0"/>
              <a:t>Dr Roy NG</a:t>
            </a:r>
          </a:p>
        </p:txBody>
      </p:sp>
      <p:pic>
        <p:nvPicPr>
          <p:cNvPr id="10" name="Content Placeholder 9" descr="Screen Clipping">
            <a:extLst>
              <a:ext uri="{FF2B5EF4-FFF2-40B4-BE49-F238E27FC236}">
                <a16:creationId xmlns:a16="http://schemas.microsoft.com/office/drawing/2014/main" id="{A6D9B337-2F06-4E6B-8144-CF05F73940B8}"/>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176303" y="3099941"/>
            <a:ext cx="2601567" cy="3089722"/>
          </a:xfrm>
        </p:spPr>
      </p:pic>
    </p:spTree>
    <p:extLst>
      <p:ext uri="{BB962C8B-B14F-4D97-AF65-F5344CB8AC3E}">
        <p14:creationId xmlns:p14="http://schemas.microsoft.com/office/powerpoint/2010/main" val="2289698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C0F2-42CF-4ADF-9F37-EECD103B4CF2}"/>
              </a:ext>
            </a:extLst>
          </p:cNvPr>
          <p:cNvSpPr>
            <a:spLocks noGrp="1"/>
          </p:cNvSpPr>
          <p:nvPr>
            <p:ph type="title"/>
          </p:nvPr>
        </p:nvSpPr>
        <p:spPr/>
        <p:txBody>
          <a:bodyPr/>
          <a:lstStyle/>
          <a:p>
            <a:r>
              <a:rPr lang="en-IN" dirty="0"/>
              <a:t>Updates 2016                  Updates 2017</a:t>
            </a:r>
          </a:p>
        </p:txBody>
      </p:sp>
      <p:sp>
        <p:nvSpPr>
          <p:cNvPr id="3" name="Text Placeholder 2">
            <a:extLst>
              <a:ext uri="{FF2B5EF4-FFF2-40B4-BE49-F238E27FC236}">
                <a16:creationId xmlns:a16="http://schemas.microsoft.com/office/drawing/2014/main" id="{26B63B69-F088-4825-AF7E-8B599A172A0A}"/>
              </a:ext>
            </a:extLst>
          </p:cNvPr>
          <p:cNvSpPr>
            <a:spLocks noGrp="1"/>
          </p:cNvSpPr>
          <p:nvPr>
            <p:ph type="body" idx="1"/>
          </p:nvPr>
        </p:nvSpPr>
        <p:spPr>
          <a:xfrm>
            <a:off x="544010" y="1681162"/>
            <a:ext cx="5453565" cy="923141"/>
          </a:xfrm>
          <a:solidFill>
            <a:schemeClr val="accent2"/>
          </a:solidFill>
        </p:spPr>
        <p:txBody>
          <a:bodyPr/>
          <a:lstStyle/>
          <a:p>
            <a:r>
              <a:rPr lang="en-IN" dirty="0"/>
              <a:t>Sex &amp; Cultural religion right and ethics</a:t>
            </a:r>
          </a:p>
          <a:p>
            <a:r>
              <a:rPr lang="en-IN" dirty="0"/>
              <a:t>Dr </a:t>
            </a:r>
            <a:r>
              <a:rPr lang="en-IN" dirty="0" err="1"/>
              <a:t>Yacov</a:t>
            </a:r>
            <a:r>
              <a:rPr lang="en-IN" dirty="0"/>
              <a:t> </a:t>
            </a:r>
            <a:r>
              <a:rPr lang="en-IN" dirty="0" err="1"/>
              <a:t>Reisman</a:t>
            </a:r>
            <a:r>
              <a:rPr lang="en-IN" dirty="0"/>
              <a:t>	                  </a:t>
            </a:r>
          </a:p>
        </p:txBody>
      </p:sp>
      <p:pic>
        <p:nvPicPr>
          <p:cNvPr id="7" name="Content Placeholder 6" descr="Screen Clipping">
            <a:extLst>
              <a:ext uri="{FF2B5EF4-FFF2-40B4-BE49-F238E27FC236}">
                <a16:creationId xmlns:a16="http://schemas.microsoft.com/office/drawing/2014/main" id="{A6F01045-25A9-4744-A30E-619E32E73C0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52353" y="2824223"/>
            <a:ext cx="5081287" cy="3588152"/>
          </a:xfrm>
        </p:spPr>
      </p:pic>
      <p:pic>
        <p:nvPicPr>
          <p:cNvPr id="5" name="Content Placeholder 4" descr="Screen Clipping">
            <a:extLst>
              <a:ext uri="{FF2B5EF4-FFF2-40B4-BE49-F238E27FC236}">
                <a16:creationId xmlns:a16="http://schemas.microsoft.com/office/drawing/2014/main" id="{2368A0B3-6433-407A-8895-C0456330D6FE}"/>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691844" y="1610553"/>
            <a:ext cx="2513882" cy="3684588"/>
          </a:xfrm>
        </p:spPr>
      </p:pic>
      <p:sp>
        <p:nvSpPr>
          <p:cNvPr id="10" name="Text Placeholder 9">
            <a:extLst>
              <a:ext uri="{FF2B5EF4-FFF2-40B4-BE49-F238E27FC236}">
                <a16:creationId xmlns:a16="http://schemas.microsoft.com/office/drawing/2014/main" id="{700DC139-55F3-46F9-9642-6544ED791C51}"/>
              </a:ext>
            </a:extLst>
          </p:cNvPr>
          <p:cNvSpPr>
            <a:spLocks noGrp="1"/>
          </p:cNvSpPr>
          <p:nvPr>
            <p:ph type="body" sz="quarter" idx="3"/>
          </p:nvPr>
        </p:nvSpPr>
        <p:spPr>
          <a:xfrm>
            <a:off x="6172200" y="5438162"/>
            <a:ext cx="5183188" cy="823912"/>
          </a:xfrm>
          <a:solidFill>
            <a:schemeClr val="accent2"/>
          </a:solidFill>
        </p:spPr>
        <p:txBody>
          <a:bodyPr/>
          <a:lstStyle/>
          <a:p>
            <a:r>
              <a:rPr lang="en-IN" dirty="0"/>
              <a:t>I Me Myself : surviving as Woman in Medicine.</a:t>
            </a:r>
          </a:p>
        </p:txBody>
      </p:sp>
    </p:spTree>
    <p:extLst>
      <p:ext uri="{BB962C8B-B14F-4D97-AF65-F5344CB8AC3E}">
        <p14:creationId xmlns:p14="http://schemas.microsoft.com/office/powerpoint/2010/main" val="885352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C0F2-42CF-4ADF-9F37-EECD103B4CF2}"/>
              </a:ext>
            </a:extLst>
          </p:cNvPr>
          <p:cNvSpPr>
            <a:spLocks noGrp="1"/>
          </p:cNvSpPr>
          <p:nvPr>
            <p:ph type="title"/>
          </p:nvPr>
        </p:nvSpPr>
        <p:spPr/>
        <p:txBody>
          <a:bodyPr/>
          <a:lstStyle/>
          <a:p>
            <a:r>
              <a:rPr lang="en-IN" dirty="0"/>
              <a:t>                          </a:t>
            </a:r>
            <a:r>
              <a:rPr lang="en-IN" b="1" dirty="0"/>
              <a:t>Updates 2018</a:t>
            </a:r>
          </a:p>
        </p:txBody>
      </p:sp>
      <p:sp>
        <p:nvSpPr>
          <p:cNvPr id="3" name="Text Placeholder 2">
            <a:extLst>
              <a:ext uri="{FF2B5EF4-FFF2-40B4-BE49-F238E27FC236}">
                <a16:creationId xmlns:a16="http://schemas.microsoft.com/office/drawing/2014/main" id="{26B63B69-F088-4825-AF7E-8B599A172A0A}"/>
              </a:ext>
            </a:extLst>
          </p:cNvPr>
          <p:cNvSpPr>
            <a:spLocks noGrp="1"/>
          </p:cNvSpPr>
          <p:nvPr>
            <p:ph type="body" idx="1"/>
          </p:nvPr>
        </p:nvSpPr>
        <p:spPr>
          <a:xfrm>
            <a:off x="726890" y="1681162"/>
            <a:ext cx="5453565" cy="923141"/>
          </a:xfrm>
          <a:solidFill>
            <a:schemeClr val="accent2"/>
          </a:solidFill>
        </p:spPr>
        <p:txBody>
          <a:bodyPr/>
          <a:lstStyle/>
          <a:p>
            <a:r>
              <a:rPr lang="en-IN" dirty="0"/>
              <a:t>               Mechanism of Labour.</a:t>
            </a:r>
          </a:p>
          <a:p>
            <a:r>
              <a:rPr lang="en-IN" dirty="0"/>
              <a:t>                    Dr </a:t>
            </a:r>
            <a:r>
              <a:rPr lang="en-IN" dirty="0" err="1"/>
              <a:t>Pratap</a:t>
            </a:r>
            <a:r>
              <a:rPr lang="en-IN" dirty="0"/>
              <a:t> Kumar                  </a:t>
            </a:r>
          </a:p>
        </p:txBody>
      </p:sp>
      <p:sp>
        <p:nvSpPr>
          <p:cNvPr id="10" name="Text Placeholder 9">
            <a:extLst>
              <a:ext uri="{FF2B5EF4-FFF2-40B4-BE49-F238E27FC236}">
                <a16:creationId xmlns:a16="http://schemas.microsoft.com/office/drawing/2014/main" id="{700DC139-55F3-46F9-9642-6544ED791C51}"/>
              </a:ext>
            </a:extLst>
          </p:cNvPr>
          <p:cNvSpPr>
            <a:spLocks noGrp="1"/>
          </p:cNvSpPr>
          <p:nvPr>
            <p:ph type="body" sz="quarter" idx="3"/>
          </p:nvPr>
        </p:nvSpPr>
        <p:spPr>
          <a:xfrm>
            <a:off x="6172200" y="5438162"/>
            <a:ext cx="5183188" cy="823912"/>
          </a:xfrm>
          <a:solidFill>
            <a:schemeClr val="accent2"/>
          </a:solidFill>
        </p:spPr>
        <p:txBody>
          <a:bodyPr>
            <a:normAutofit lnSpcReduction="10000"/>
          </a:bodyPr>
          <a:lstStyle/>
          <a:p>
            <a:r>
              <a:rPr lang="en-IN" dirty="0"/>
              <a:t>                      Dr </a:t>
            </a:r>
            <a:r>
              <a:rPr lang="en-IN" dirty="0" err="1"/>
              <a:t>Pratap</a:t>
            </a:r>
            <a:r>
              <a:rPr lang="en-IN" dirty="0"/>
              <a:t> Kumar</a:t>
            </a:r>
          </a:p>
          <a:p>
            <a:r>
              <a:rPr lang="en-IN" dirty="0"/>
              <a:t>                 </a:t>
            </a:r>
          </a:p>
        </p:txBody>
      </p:sp>
      <p:pic>
        <p:nvPicPr>
          <p:cNvPr id="102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9810" y="1891587"/>
            <a:ext cx="2740660" cy="3420824"/>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39788" y="2628107"/>
            <a:ext cx="5157787" cy="3438524"/>
          </a:xfrm>
        </p:spPr>
      </p:pic>
    </p:spTree>
    <p:extLst>
      <p:ext uri="{BB962C8B-B14F-4D97-AF65-F5344CB8AC3E}">
        <p14:creationId xmlns:p14="http://schemas.microsoft.com/office/powerpoint/2010/main" val="3150300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C0F2-42CF-4ADF-9F37-EECD103B4CF2}"/>
              </a:ext>
            </a:extLst>
          </p:cNvPr>
          <p:cNvSpPr>
            <a:spLocks noGrp="1"/>
          </p:cNvSpPr>
          <p:nvPr>
            <p:ph type="title"/>
          </p:nvPr>
        </p:nvSpPr>
        <p:spPr>
          <a:xfrm>
            <a:off x="839788" y="128587"/>
            <a:ext cx="10515600" cy="1325563"/>
          </a:xfrm>
        </p:spPr>
        <p:txBody>
          <a:bodyPr/>
          <a:lstStyle/>
          <a:p>
            <a:r>
              <a:rPr lang="en-IN" dirty="0"/>
              <a:t>                          </a:t>
            </a:r>
            <a:r>
              <a:rPr lang="en-IN" b="1" dirty="0"/>
              <a:t>Updates 2019</a:t>
            </a:r>
          </a:p>
        </p:txBody>
      </p:sp>
      <p:sp>
        <p:nvSpPr>
          <p:cNvPr id="3" name="Text Placeholder 2">
            <a:extLst>
              <a:ext uri="{FF2B5EF4-FFF2-40B4-BE49-F238E27FC236}">
                <a16:creationId xmlns:a16="http://schemas.microsoft.com/office/drawing/2014/main" id="{26B63B69-F088-4825-AF7E-8B599A172A0A}"/>
              </a:ext>
            </a:extLst>
          </p:cNvPr>
          <p:cNvSpPr>
            <a:spLocks noGrp="1"/>
          </p:cNvSpPr>
          <p:nvPr>
            <p:ph type="body" idx="1"/>
          </p:nvPr>
        </p:nvSpPr>
        <p:spPr>
          <a:xfrm>
            <a:off x="1998197" y="1176728"/>
            <a:ext cx="7270595" cy="1147280"/>
          </a:xfrm>
          <a:solidFill>
            <a:schemeClr val="accent2"/>
          </a:solidFill>
        </p:spPr>
        <p:txBody>
          <a:bodyPr>
            <a:normAutofit fontScale="25000" lnSpcReduction="20000"/>
          </a:bodyPr>
          <a:lstStyle/>
          <a:p>
            <a:r>
              <a:rPr lang="en-IN" sz="4800" dirty="0"/>
              <a:t>                          </a:t>
            </a:r>
          </a:p>
          <a:p>
            <a:r>
              <a:rPr lang="en-IN" sz="4800" i="0" dirty="0">
                <a:effectLst/>
                <a:latin typeface="Roboto"/>
              </a:rPr>
              <a:t>                              </a:t>
            </a:r>
          </a:p>
          <a:p>
            <a:r>
              <a:rPr lang="en-IN" sz="4800" dirty="0">
                <a:latin typeface="Roboto"/>
              </a:rPr>
              <a:t>                         </a:t>
            </a:r>
            <a:r>
              <a:rPr lang="en-US" sz="11200" i="0" dirty="0">
                <a:effectLst/>
                <a:latin typeface="Roboto"/>
              </a:rPr>
              <a:t>Prof. Jason </a:t>
            </a:r>
            <a:r>
              <a:rPr lang="en-US" sz="11200" i="0" dirty="0" err="1">
                <a:effectLst/>
                <a:latin typeface="Roboto"/>
              </a:rPr>
              <a:t>Gardosi</a:t>
            </a:r>
            <a:endParaRPr lang="en-IN" sz="4800" dirty="0"/>
          </a:p>
          <a:p>
            <a:pPr algn="l"/>
            <a:r>
              <a:rPr lang="en-IN" dirty="0"/>
              <a:t>             </a:t>
            </a:r>
            <a:endParaRPr lang="en-US" b="1" i="0" dirty="0">
              <a:solidFill>
                <a:srgbClr val="666666"/>
              </a:solidFill>
              <a:effectLst/>
              <a:latin typeface="Roboto"/>
            </a:endParaRPr>
          </a:p>
          <a:p>
            <a:pPr algn="l"/>
            <a:r>
              <a:rPr lang="en-US" sz="3800" b="1" i="0" dirty="0">
                <a:effectLst/>
                <a:latin typeface="Open Sans"/>
              </a:rPr>
              <a:t>      </a:t>
            </a:r>
            <a:r>
              <a:rPr lang="en-US" sz="9600" b="1" i="0" dirty="0">
                <a:effectLst/>
                <a:latin typeface="Open Sans"/>
              </a:rPr>
              <a:t>From </a:t>
            </a:r>
            <a:r>
              <a:rPr lang="en-US" sz="9600" b="1" i="0" dirty="0" err="1">
                <a:effectLst/>
                <a:latin typeface="Open Sans"/>
              </a:rPr>
              <a:t>ReCoDe</a:t>
            </a:r>
            <a:r>
              <a:rPr lang="en-US" sz="9600" b="1" i="0" dirty="0">
                <a:effectLst/>
                <a:latin typeface="Open Sans"/>
              </a:rPr>
              <a:t> to SCOR, from GROW to GAP:</a:t>
            </a:r>
            <a:endParaRPr lang="en-US" sz="3800" b="0" i="0" dirty="0">
              <a:effectLst/>
              <a:latin typeface="Open Sans"/>
            </a:endParaRPr>
          </a:p>
        </p:txBody>
      </p:sp>
      <p:sp>
        <p:nvSpPr>
          <p:cNvPr id="10" name="Text Placeholder 9">
            <a:extLst>
              <a:ext uri="{FF2B5EF4-FFF2-40B4-BE49-F238E27FC236}">
                <a16:creationId xmlns:a16="http://schemas.microsoft.com/office/drawing/2014/main" id="{700DC139-55F3-46F9-9642-6544ED791C51}"/>
              </a:ext>
            </a:extLst>
          </p:cNvPr>
          <p:cNvSpPr>
            <a:spLocks noGrp="1"/>
          </p:cNvSpPr>
          <p:nvPr>
            <p:ph type="body" sz="quarter" idx="3"/>
          </p:nvPr>
        </p:nvSpPr>
        <p:spPr>
          <a:xfrm>
            <a:off x="7567264" y="5378270"/>
            <a:ext cx="4624736" cy="823912"/>
          </a:xfrm>
          <a:solidFill>
            <a:schemeClr val="accent2"/>
          </a:solidFill>
        </p:spPr>
        <p:txBody>
          <a:bodyPr>
            <a:normAutofit fontScale="25000" lnSpcReduction="20000"/>
          </a:bodyPr>
          <a:lstStyle/>
          <a:p>
            <a:r>
              <a:rPr lang="en-IN" dirty="0"/>
              <a:t>                               </a:t>
            </a:r>
            <a:r>
              <a:rPr lang="en-US" sz="11200" b="1" i="0" dirty="0">
                <a:effectLst/>
                <a:latin typeface="Roboto"/>
              </a:rPr>
              <a:t>Prof. Jason </a:t>
            </a:r>
            <a:r>
              <a:rPr lang="en-US" sz="11200" b="1" i="0" dirty="0" err="1">
                <a:effectLst/>
                <a:latin typeface="Roboto"/>
              </a:rPr>
              <a:t>Gardosi</a:t>
            </a:r>
            <a:r>
              <a:rPr lang="en-IN" sz="11200" dirty="0"/>
              <a:t> </a:t>
            </a:r>
            <a:endParaRPr lang="en-IN" sz="4800" dirty="0"/>
          </a:p>
        </p:txBody>
      </p:sp>
      <p:pic>
        <p:nvPicPr>
          <p:cNvPr id="4" name="Picture 2" descr="logo">
            <a:extLst>
              <a:ext uri="{FF2B5EF4-FFF2-40B4-BE49-F238E27FC236}">
                <a16:creationId xmlns:a16="http://schemas.microsoft.com/office/drawing/2014/main" id="{088FEDEC-C437-4590-9671-EC12BF553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2089" y="2924798"/>
            <a:ext cx="2727338" cy="24534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90D3883-50F4-4C48-8794-91DB6163E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243" y="2324009"/>
            <a:ext cx="7603542" cy="4345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365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C0F2-42CF-4ADF-9F37-EECD103B4CF2}"/>
              </a:ext>
            </a:extLst>
          </p:cNvPr>
          <p:cNvSpPr>
            <a:spLocks noGrp="1"/>
          </p:cNvSpPr>
          <p:nvPr>
            <p:ph type="title"/>
          </p:nvPr>
        </p:nvSpPr>
        <p:spPr>
          <a:xfrm>
            <a:off x="839788" y="128587"/>
            <a:ext cx="10515600" cy="1325563"/>
          </a:xfrm>
        </p:spPr>
        <p:txBody>
          <a:bodyPr/>
          <a:lstStyle/>
          <a:p>
            <a:r>
              <a:rPr lang="en-IN" dirty="0"/>
              <a:t>                          </a:t>
            </a:r>
            <a:r>
              <a:rPr lang="en-IN" b="1" dirty="0"/>
              <a:t>Updates 2020</a:t>
            </a:r>
          </a:p>
        </p:txBody>
      </p:sp>
      <p:sp>
        <p:nvSpPr>
          <p:cNvPr id="3" name="Text Placeholder 2">
            <a:extLst>
              <a:ext uri="{FF2B5EF4-FFF2-40B4-BE49-F238E27FC236}">
                <a16:creationId xmlns:a16="http://schemas.microsoft.com/office/drawing/2014/main" id="{26B63B69-F088-4825-AF7E-8B599A172A0A}"/>
              </a:ext>
            </a:extLst>
          </p:cNvPr>
          <p:cNvSpPr>
            <a:spLocks noGrp="1"/>
          </p:cNvSpPr>
          <p:nvPr>
            <p:ph type="body" idx="1"/>
          </p:nvPr>
        </p:nvSpPr>
        <p:spPr>
          <a:xfrm>
            <a:off x="1182029" y="1176728"/>
            <a:ext cx="8086763" cy="1147280"/>
          </a:xfrm>
          <a:solidFill>
            <a:schemeClr val="accent2"/>
          </a:solidFill>
        </p:spPr>
        <p:txBody>
          <a:bodyPr>
            <a:normAutofit fontScale="25000" lnSpcReduction="20000"/>
          </a:bodyPr>
          <a:lstStyle/>
          <a:p>
            <a:r>
              <a:rPr lang="en-IN" sz="4800" dirty="0"/>
              <a:t>                          </a:t>
            </a:r>
          </a:p>
          <a:p>
            <a:r>
              <a:rPr lang="en-IN" sz="4800" i="0" dirty="0">
                <a:effectLst/>
                <a:latin typeface="Roboto"/>
              </a:rPr>
              <a:t>                              </a:t>
            </a:r>
          </a:p>
          <a:p>
            <a:r>
              <a:rPr lang="en-IN" sz="4800" dirty="0">
                <a:latin typeface="Roboto"/>
              </a:rPr>
              <a:t>                         </a:t>
            </a:r>
            <a:r>
              <a:rPr lang="en-US" sz="11200" i="0" dirty="0">
                <a:effectLst/>
                <a:latin typeface="Roboto"/>
              </a:rPr>
              <a:t>Dr. </a:t>
            </a:r>
            <a:r>
              <a:rPr lang="en-US" sz="11200" i="0" dirty="0" err="1">
                <a:effectLst/>
                <a:latin typeface="Roboto"/>
              </a:rPr>
              <a:t>Avinash</a:t>
            </a:r>
            <a:r>
              <a:rPr lang="en-US" sz="11200" i="0" dirty="0">
                <a:effectLst/>
                <a:latin typeface="Roboto"/>
              </a:rPr>
              <a:t> De Sousa</a:t>
            </a:r>
            <a:endParaRPr lang="en-IN" sz="4800" dirty="0"/>
          </a:p>
          <a:p>
            <a:pPr algn="l"/>
            <a:r>
              <a:rPr lang="en-IN" dirty="0"/>
              <a:t>             </a:t>
            </a:r>
            <a:r>
              <a:rPr lang="en-US" sz="9600" b="1" i="0" dirty="0">
                <a:effectLst/>
                <a:latin typeface="Open Sans"/>
              </a:rPr>
              <a:t>: The New sexuality of </a:t>
            </a:r>
            <a:r>
              <a:rPr lang="en-US" sz="9600" b="1" i="0" dirty="0" err="1">
                <a:effectLst/>
                <a:latin typeface="Open Sans"/>
              </a:rPr>
              <a:t>adolscent</a:t>
            </a:r>
            <a:r>
              <a:rPr lang="en-US" sz="9600" b="1" i="0" dirty="0">
                <a:effectLst/>
                <a:latin typeface="Open Sans"/>
              </a:rPr>
              <a:t> 2020 and </a:t>
            </a:r>
            <a:r>
              <a:rPr lang="en-US" sz="9600" b="1" i="0" dirty="0" err="1">
                <a:effectLst/>
                <a:latin typeface="Open Sans"/>
              </a:rPr>
              <a:t>beyound</a:t>
            </a:r>
            <a:endParaRPr lang="en-US" sz="3800" b="0" i="0" dirty="0">
              <a:effectLst/>
              <a:latin typeface="Open Sans"/>
            </a:endParaRPr>
          </a:p>
        </p:txBody>
      </p:sp>
      <p:sp>
        <p:nvSpPr>
          <p:cNvPr id="10" name="Text Placeholder 9">
            <a:extLst>
              <a:ext uri="{FF2B5EF4-FFF2-40B4-BE49-F238E27FC236}">
                <a16:creationId xmlns:a16="http://schemas.microsoft.com/office/drawing/2014/main" id="{700DC139-55F3-46F9-9642-6544ED791C51}"/>
              </a:ext>
            </a:extLst>
          </p:cNvPr>
          <p:cNvSpPr>
            <a:spLocks noGrp="1"/>
          </p:cNvSpPr>
          <p:nvPr>
            <p:ph type="body" sz="quarter" idx="3"/>
          </p:nvPr>
        </p:nvSpPr>
        <p:spPr>
          <a:xfrm>
            <a:off x="7567264" y="5534737"/>
            <a:ext cx="4624736" cy="823912"/>
          </a:xfrm>
          <a:solidFill>
            <a:schemeClr val="accent2"/>
          </a:solidFill>
        </p:spPr>
        <p:txBody>
          <a:bodyPr>
            <a:normAutofit fontScale="25000" lnSpcReduction="20000"/>
          </a:bodyPr>
          <a:lstStyle/>
          <a:p>
            <a:r>
              <a:rPr lang="en-IN" dirty="0"/>
              <a:t>                               </a:t>
            </a:r>
            <a:r>
              <a:rPr lang="en-US" sz="11200" b="1" i="0" dirty="0">
                <a:effectLst/>
                <a:latin typeface="Roboto"/>
              </a:rPr>
              <a:t>Dr. </a:t>
            </a:r>
            <a:r>
              <a:rPr lang="en-US" sz="11200" b="1" i="0" dirty="0" err="1">
                <a:effectLst/>
                <a:latin typeface="Roboto"/>
              </a:rPr>
              <a:t>Avinash</a:t>
            </a:r>
            <a:r>
              <a:rPr lang="en-US" sz="11200" b="1" i="0" dirty="0">
                <a:effectLst/>
                <a:latin typeface="Roboto"/>
              </a:rPr>
              <a:t> De Sousa</a:t>
            </a:r>
            <a:endParaRPr lang="en-IN" sz="4800" dirty="0"/>
          </a:p>
        </p:txBody>
      </p:sp>
      <p:pic>
        <p:nvPicPr>
          <p:cNvPr id="11" name="Picture 10">
            <a:extLst>
              <a:ext uri="{FF2B5EF4-FFF2-40B4-BE49-F238E27FC236}">
                <a16:creationId xmlns:a16="http://schemas.microsoft.com/office/drawing/2014/main" id="{56C42C46-DEC0-4A12-B48A-381061CF4C5D}"/>
              </a:ext>
            </a:extLst>
          </p:cNvPr>
          <p:cNvPicPr>
            <a:picLocks noChangeAspect="1"/>
          </p:cNvPicPr>
          <p:nvPr/>
        </p:nvPicPr>
        <p:blipFill rotWithShape="1">
          <a:blip r:embed="rId3">
            <a:extLst>
              <a:ext uri="{28A0092B-C50C-407E-A947-70E740481C1C}">
                <a14:useLocalDpi xmlns:a14="http://schemas.microsoft.com/office/drawing/2010/main" val="0"/>
              </a:ext>
            </a:extLst>
          </a:blip>
          <a:srcRect l="10610" t="31493" r="57744" b="23909"/>
          <a:stretch/>
        </p:blipFill>
        <p:spPr>
          <a:xfrm>
            <a:off x="2497873" y="2892430"/>
            <a:ext cx="3858322" cy="3054263"/>
          </a:xfrm>
          <a:prstGeom prst="rect">
            <a:avLst/>
          </a:prstGeom>
        </p:spPr>
      </p:pic>
      <p:pic>
        <p:nvPicPr>
          <p:cNvPr id="13" name="Picture 12">
            <a:extLst>
              <a:ext uri="{FF2B5EF4-FFF2-40B4-BE49-F238E27FC236}">
                <a16:creationId xmlns:a16="http://schemas.microsoft.com/office/drawing/2014/main" id="{5A75687D-62DD-46B7-BDB7-AEBEC50BCB96}"/>
              </a:ext>
            </a:extLst>
          </p:cNvPr>
          <p:cNvPicPr>
            <a:picLocks noChangeAspect="1"/>
          </p:cNvPicPr>
          <p:nvPr/>
        </p:nvPicPr>
        <p:blipFill rotWithShape="1">
          <a:blip r:embed="rId4">
            <a:extLst>
              <a:ext uri="{28A0092B-C50C-407E-A947-70E740481C1C}">
                <a14:useLocalDpi xmlns:a14="http://schemas.microsoft.com/office/drawing/2010/main" val="0"/>
              </a:ext>
            </a:extLst>
          </a:blip>
          <a:srcRect l="12805" t="17113" r="27561" b="6120"/>
          <a:stretch/>
        </p:blipFill>
        <p:spPr>
          <a:xfrm>
            <a:off x="8248006" y="3070038"/>
            <a:ext cx="3263251" cy="2359641"/>
          </a:xfrm>
          <a:prstGeom prst="rect">
            <a:avLst/>
          </a:prstGeom>
        </p:spPr>
      </p:pic>
    </p:spTree>
    <p:extLst>
      <p:ext uri="{BB962C8B-B14F-4D97-AF65-F5344CB8AC3E}">
        <p14:creationId xmlns:p14="http://schemas.microsoft.com/office/powerpoint/2010/main" val="1103891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881</Words>
  <Application>Microsoft Office PowerPoint</Application>
  <PresentationFormat>Widescreen</PresentationFormat>
  <Paragraphs>106</Paragraphs>
  <Slides>18</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Brush Script MT</vt:lpstr>
      <vt:lpstr>Calibri</vt:lpstr>
      <vt:lpstr>Calibri Light</vt:lpstr>
      <vt:lpstr>Open Sans</vt:lpstr>
      <vt:lpstr>Roboto</vt:lpstr>
      <vt:lpstr>Office Theme</vt:lpstr>
      <vt:lpstr>Navi Mumbai  Obstetrics &amp; Gynaecological Society</vt:lpstr>
      <vt:lpstr>PowerPoint Presentation</vt:lpstr>
      <vt:lpstr>Birth of Navi Mumbai Ob Gyn association : 1996</vt:lpstr>
      <vt:lpstr>PowerPoint Presentation</vt:lpstr>
      <vt:lpstr>PowerPoint Presentation</vt:lpstr>
      <vt:lpstr>PowerPoint Presentation</vt:lpstr>
      <vt:lpstr>PowerPoint Presentation</vt:lpstr>
      <vt:lpstr>PowerPoint Presentation</vt:lpstr>
      <vt:lpstr>2006………………..</vt:lpstr>
      <vt:lpstr>Updates 2006 :                      Updates 2007 9th Annual Conference     10 th Annual Conference</vt:lpstr>
      <vt:lpstr>11th Annual Conference                    12 th Annual Conference 2008                                                      2009</vt:lpstr>
      <vt:lpstr>Updates 2010                    Updates 2011</vt:lpstr>
      <vt:lpstr>Updates 2012                  Updates 2013</vt:lpstr>
      <vt:lpstr>Updates 2014                  Updates 2015</vt:lpstr>
      <vt:lpstr>Updates 2016                  Updates 2017</vt:lpstr>
      <vt:lpstr>                          Updates 2018</vt:lpstr>
      <vt:lpstr>                          Updates 2019</vt:lpstr>
      <vt:lpstr>                          Updates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 Mumbai Obstetrics &amp; Gynaecological Society</dc:title>
  <dc:creator>Dr Sucheta Kinjawadekar</dc:creator>
  <cp:lastModifiedBy>kk</cp:lastModifiedBy>
  <cp:revision>44</cp:revision>
  <dcterms:created xsi:type="dcterms:W3CDTF">2017-09-19T14:39:52Z</dcterms:created>
  <dcterms:modified xsi:type="dcterms:W3CDTF">2020-11-12T03:07:58Z</dcterms:modified>
</cp:coreProperties>
</file>