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70" r:id="rId3"/>
    <p:sldId id="263" r:id="rId4"/>
    <p:sldId id="272" r:id="rId5"/>
    <p:sldId id="266" r:id="rId6"/>
    <p:sldId id="264" r:id="rId7"/>
    <p:sldId id="268" r:id="rId8"/>
    <p:sldId id="267" r:id="rId9"/>
    <p:sldId id="265" r:id="rId10"/>
    <p:sldId id="257" r:id="rId11"/>
    <p:sldId id="258" r:id="rId12"/>
    <p:sldId id="259" r:id="rId13"/>
    <p:sldId id="260" r:id="rId14"/>
    <p:sldId id="261" r:id="rId15"/>
    <p:sldId id="262" r:id="rId16"/>
    <p:sldId id="274" r:id="rId17"/>
    <p:sldId id="275" r:id="rId18"/>
    <p:sldId id="286" r:id="rId19"/>
    <p:sldId id="287" r:id="rId20"/>
    <p:sldId id="288" r:id="rId21"/>
    <p:sldId id="289" r:id="rId22"/>
    <p:sldId id="290" r:id="rId23"/>
    <p:sldId id="291" r:id="rId24"/>
    <p:sldId id="29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033" autoAdjust="0"/>
  </p:normalViewPr>
  <p:slideViewPr>
    <p:cSldViewPr snapToGrid="0" showGuides="1">
      <p:cViewPr varScale="1">
        <p:scale>
          <a:sx n="108" d="100"/>
          <a:sy n="108" d="100"/>
        </p:scale>
        <p:origin x="714" y="96"/>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FF2049-7113-4BB6-BA02-83621828D332}" type="datetimeFigureOut">
              <a:rPr lang="en-IN" smtClean="0"/>
              <a:t>08-09-2026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547E75-A705-4215-A528-109D525BF627}" type="slidenum">
              <a:rPr lang="en-IN" smtClean="0"/>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Once upon a time there was a time when a new City was planned and developed near Mumbai. As the population grew</a:t>
            </a:r>
          </a:p>
          <a:p>
            <a:r>
              <a:rPr lang="en-IN" dirty="0"/>
              <a:t>New and young doctors came and settled here to serve mothers in society. Those were the days when for any major health issue patients will go to Thane , Home deliveries was quite a trend and obstructed labour used to travel to Thane.</a:t>
            </a:r>
          </a:p>
          <a:p>
            <a:r>
              <a:rPr lang="en-IN" dirty="0"/>
              <a:t>Or Mumbai. Creek bridge developed and flux started flowing to Mumbai.</a:t>
            </a:r>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Navi Mumbai was growing so also number of gynaecologists grew.</a:t>
            </a:r>
          </a:p>
          <a:p>
            <a:r>
              <a:rPr lang="en-IN" dirty="0"/>
              <a:t>In the year 1996, an idea proposed over a casual discussion by</a:t>
            </a:r>
          </a:p>
          <a:p>
            <a:r>
              <a:rPr lang="en-IN" dirty="0"/>
              <a:t>a handful of like minded Obstetricians , seemed to click and take root. THE</a:t>
            </a:r>
          </a:p>
          <a:p>
            <a:r>
              <a:rPr lang="en-IN" dirty="0"/>
              <a:t>IDEA was to have an Association of OUR OWN here in Navi Mumbai and</a:t>
            </a:r>
          </a:p>
          <a:p>
            <a:r>
              <a:rPr lang="en-IN" dirty="0"/>
              <a:t>to have our clinical meetings here itself;</a:t>
            </a:r>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Reason? It was becoming difficult to go to Mumbai for clinical meetings</a:t>
            </a:r>
          </a:p>
          <a:p>
            <a:r>
              <a:rPr lang="en-IN" dirty="0"/>
              <a:t>and updating every now and then and leaving behind the growing practice,</a:t>
            </a:r>
          </a:p>
          <a:p>
            <a:r>
              <a:rPr lang="en-IN" dirty="0"/>
              <a:t>unattended. Also the need to be independent and have an identity of own</a:t>
            </a:r>
          </a:p>
          <a:p>
            <a:r>
              <a:rPr lang="en-IN" dirty="0"/>
              <a:t>was compelling.</a:t>
            </a:r>
          </a:p>
          <a:p>
            <a:r>
              <a:rPr lang="en-IN" dirty="0"/>
              <a:t>This led to the birth of Navi Mumbai Ob-Gyn Association in 1996.</a:t>
            </a:r>
          </a:p>
          <a:p>
            <a:r>
              <a:rPr lang="en-IN" dirty="0"/>
              <a:t>Dedicated members like Dr Pradeep </a:t>
            </a:r>
            <a:r>
              <a:rPr lang="en-IN" dirty="0" err="1"/>
              <a:t>Khopkar</a:t>
            </a:r>
            <a:r>
              <a:rPr lang="en-IN" dirty="0"/>
              <a:t>, Dr Pratibha </a:t>
            </a:r>
            <a:r>
              <a:rPr lang="en-IN" dirty="0" err="1"/>
              <a:t>Utage</a:t>
            </a:r>
            <a:r>
              <a:rPr lang="en-IN" dirty="0"/>
              <a:t>, Dr Uday</a:t>
            </a:r>
          </a:p>
          <a:p>
            <a:r>
              <a:rPr lang="en-IN" dirty="0" err="1"/>
              <a:t>Thanawala</a:t>
            </a:r>
            <a:r>
              <a:rPr lang="en-IN" dirty="0"/>
              <a:t>, Dr Vishnu Agarwal, Dr </a:t>
            </a:r>
            <a:r>
              <a:rPr lang="en-IN" dirty="0" err="1"/>
              <a:t>Surekha</a:t>
            </a:r>
            <a:r>
              <a:rPr lang="en-IN" dirty="0"/>
              <a:t> </a:t>
            </a:r>
            <a:r>
              <a:rPr lang="en-IN" dirty="0" err="1"/>
              <a:t>Mude</a:t>
            </a:r>
            <a:r>
              <a:rPr lang="en-IN" dirty="0"/>
              <a:t> Dr Mrs </a:t>
            </a:r>
            <a:r>
              <a:rPr lang="en-IN" dirty="0" err="1"/>
              <a:t>Khopkar</a:t>
            </a:r>
            <a:r>
              <a:rPr lang="en-IN" dirty="0"/>
              <a:t> , Dr PC </a:t>
            </a:r>
            <a:r>
              <a:rPr lang="en-IN" dirty="0" err="1"/>
              <a:t>jain</a:t>
            </a:r>
            <a:r>
              <a:rPr lang="en-IN" dirty="0"/>
              <a:t> ,were instrumental in</a:t>
            </a:r>
          </a:p>
          <a:p>
            <a:r>
              <a:rPr lang="en-IN" dirty="0"/>
              <a:t>nurturing and providing all sorts of supports to the Association</a:t>
            </a:r>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3</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As time passed, the Association</a:t>
            </a:r>
          </a:p>
          <a:p>
            <a:r>
              <a:rPr lang="en-IN" dirty="0"/>
              <a:t>grew and a far sighted member felt the need to join hands and be merged</a:t>
            </a:r>
          </a:p>
          <a:p>
            <a:r>
              <a:rPr lang="en-IN" dirty="0"/>
              <a:t>with FOGSI. The credit of doing this goes to Dr </a:t>
            </a:r>
            <a:r>
              <a:rPr lang="en-IN" dirty="0" err="1"/>
              <a:t>Mandakini</a:t>
            </a:r>
            <a:r>
              <a:rPr lang="en-IN" dirty="0"/>
              <a:t> Parihar, who</a:t>
            </a:r>
          </a:p>
          <a:p>
            <a:r>
              <a:rPr lang="en-IN" dirty="0"/>
              <a:t>sadly is no longer between us.</a:t>
            </a:r>
          </a:p>
          <a:p>
            <a:r>
              <a:rPr lang="en-IN" dirty="0"/>
              <a:t>In the year 2006, NMOGA matured into Navi Mumbai Ob-Gyn Society. This</a:t>
            </a:r>
          </a:p>
          <a:p>
            <a:r>
              <a:rPr lang="en-IN" dirty="0"/>
              <a:t>was the turning point and we have never looked back.</a:t>
            </a:r>
          </a:p>
          <a:p>
            <a:endParaRPr lang="en-IN" dirty="0"/>
          </a:p>
        </p:txBody>
      </p:sp>
      <p:sp>
        <p:nvSpPr>
          <p:cNvPr id="4" name="Slide Number Placeholder 3"/>
          <p:cNvSpPr>
            <a:spLocks noGrp="1"/>
          </p:cNvSpPr>
          <p:nvPr>
            <p:ph type="sldNum" sz="quarter" idx="10"/>
          </p:nvPr>
        </p:nvSpPr>
        <p:spPr/>
        <p:txBody>
          <a:bodyPr/>
          <a:lstStyle/>
          <a:p>
            <a:fld id="{37257214-B49C-47DB-8CF7-0106D02F8B55}" type="slidenum">
              <a:rPr lang="en-IN" smtClean="0"/>
              <a:t>4</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We feel proud of having a person of the stature of Dr </a:t>
            </a:r>
            <a:r>
              <a:rPr lang="en-IN" dirty="0" err="1"/>
              <a:t>Khopkar</a:t>
            </a:r>
            <a:r>
              <a:rPr lang="en-IN" dirty="0"/>
              <a:t> amongst us</a:t>
            </a:r>
          </a:p>
          <a:p>
            <a:r>
              <a:rPr lang="en-IN" dirty="0"/>
              <a:t>and we are privileged to have an Oration instituted in his name every year.</a:t>
            </a:r>
          </a:p>
          <a:p>
            <a:r>
              <a:rPr lang="en-IN" dirty="0"/>
              <a:t>This were being held since beginning.</a:t>
            </a:r>
          </a:p>
          <a:p>
            <a:endParaRPr lang="en-IN" dirty="0"/>
          </a:p>
          <a:p>
            <a:r>
              <a:rPr lang="en-IN" dirty="0"/>
              <a:t>Dr Pradeep </a:t>
            </a:r>
            <a:r>
              <a:rPr lang="en-IN" dirty="0" err="1"/>
              <a:t>Khopkar</a:t>
            </a:r>
            <a:r>
              <a:rPr lang="en-IN" dirty="0"/>
              <a:t> is Founder president of Navi Mumbai Association – Society</a:t>
            </a:r>
          </a:p>
          <a:p>
            <a:r>
              <a:rPr lang="en-IN" dirty="0"/>
              <a:t>Dr </a:t>
            </a:r>
            <a:r>
              <a:rPr lang="en-IN" dirty="0" err="1"/>
              <a:t>Khopkar</a:t>
            </a:r>
            <a:r>
              <a:rPr lang="en-IN" dirty="0"/>
              <a:t> has completed MBBS and MD from JJ Hospital in 1972. After working as a Lecturer at parent institute</a:t>
            </a:r>
          </a:p>
          <a:p>
            <a:r>
              <a:rPr lang="en-IN" dirty="0"/>
              <a:t>He came to Navi Mumbai in 1975. and started his </a:t>
            </a:r>
            <a:r>
              <a:rPr lang="en-IN" dirty="0" err="1"/>
              <a:t>Gynecological</a:t>
            </a:r>
            <a:r>
              <a:rPr lang="en-IN" dirty="0"/>
              <a:t> and surgical hospital in 1975.</a:t>
            </a:r>
          </a:p>
          <a:p>
            <a:r>
              <a:rPr lang="en-IN" dirty="0"/>
              <a:t>This was probably first such hospital in Navi Mumbai. </a:t>
            </a:r>
          </a:p>
          <a:p>
            <a:endParaRPr lang="en-IN" dirty="0"/>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5</a:t>
            </a:fld>
            <a:endParaRPr lang="en-I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IN" dirty="0"/>
              <a:t>Apart from clinical practice he was actively involved in Social and cultural activities happening in and around Navi Mumbai. He was president of </a:t>
            </a:r>
            <a:r>
              <a:rPr lang="en-IN" dirty="0" err="1"/>
              <a:t>Sahity</a:t>
            </a:r>
            <a:r>
              <a:rPr lang="en-IN" dirty="0"/>
              <a:t> </a:t>
            </a:r>
            <a:r>
              <a:rPr lang="en-IN" dirty="0" err="1"/>
              <a:t>sanskrutiKala</a:t>
            </a:r>
            <a:r>
              <a:rPr lang="en-IN" dirty="0"/>
              <a:t> Mandal.</a:t>
            </a:r>
          </a:p>
          <a:p>
            <a:pPr marL="0" marR="0" lvl="0" indent="0" algn="l" defTabSz="914400" rtl="0" eaLnBrk="1" fontAlgn="auto" latinLnBrk="0" hangingPunct="1">
              <a:lnSpc>
                <a:spcPct val="100000"/>
              </a:lnSpc>
              <a:spcBef>
                <a:spcPts val="0"/>
              </a:spcBef>
              <a:spcAft>
                <a:spcPts val="0"/>
              </a:spcAft>
              <a:buClrTx/>
              <a:buSzTx/>
              <a:buFontTx/>
              <a:buNone/>
              <a:defRPr/>
            </a:pPr>
            <a:endParaRPr lang="en-IN" dirty="0"/>
          </a:p>
          <a:p>
            <a:pPr marL="0" marR="0" lvl="0" indent="0" algn="l" defTabSz="914400" rtl="0" eaLnBrk="1" fontAlgn="auto" latinLnBrk="0" hangingPunct="1">
              <a:lnSpc>
                <a:spcPct val="100000"/>
              </a:lnSpc>
              <a:spcBef>
                <a:spcPts val="0"/>
              </a:spcBef>
              <a:spcAft>
                <a:spcPts val="0"/>
              </a:spcAft>
              <a:buClrTx/>
              <a:buSzTx/>
              <a:buFontTx/>
              <a:buNone/>
              <a:defRPr/>
            </a:pPr>
            <a:r>
              <a:rPr lang="en-IN" dirty="0"/>
              <a:t>He was involved in lot of social activities in Navi Mumbai for welfare and benefits of women in Navi Mumbai.</a:t>
            </a:r>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6</a:t>
            </a:fld>
            <a:endParaRPr lang="en-I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8</a:t>
            </a:fld>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200" kern="1200" dirty="0">
                <a:solidFill>
                  <a:schemeClr val="tx1"/>
                </a:solidFill>
                <a:effectLst/>
                <a:latin typeface="+mn-lt"/>
                <a:ea typeface="+mn-ea"/>
                <a:cs typeface="+mn-cs"/>
              </a:rPr>
              <a:t>Dr Khopkar has the distinction of being the First Obstetrician of Navi Mumbai and is credited with laying the first brick in the foundation of NMOGS. He has nurtured this small Society like a father figure not only with the monetary help, but has been there for any and every type of guidance and advice.</a:t>
            </a:r>
          </a:p>
          <a:p>
            <a:pPr marL="0" marR="0" lvl="0" indent="0" algn="l" defTabSz="914400" rtl="0" eaLnBrk="1" fontAlgn="auto" latinLnBrk="0" hangingPunct="1">
              <a:lnSpc>
                <a:spcPct val="100000"/>
              </a:lnSpc>
              <a:spcBef>
                <a:spcPts val="0"/>
              </a:spcBef>
              <a:spcAft>
                <a:spcPts val="0"/>
              </a:spcAft>
              <a:buClrTx/>
              <a:buSzTx/>
              <a:buFontTx/>
              <a:buNone/>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US" sz="1200" kern="1200" dirty="0">
                <a:solidFill>
                  <a:schemeClr val="tx1"/>
                </a:solidFill>
                <a:effectLst/>
                <a:latin typeface="+mn-lt"/>
                <a:ea typeface="+mn-ea"/>
                <a:cs typeface="+mn-cs"/>
              </a:rPr>
              <a:t>Dr Pradeep </a:t>
            </a:r>
            <a:r>
              <a:rPr lang="en-US" sz="1200" kern="1200" dirty="0" err="1">
                <a:solidFill>
                  <a:schemeClr val="tx1"/>
                </a:solidFill>
                <a:effectLst/>
                <a:latin typeface="+mn-lt"/>
                <a:ea typeface="+mn-ea"/>
                <a:cs typeface="+mn-cs"/>
              </a:rPr>
              <a:t>Khophar</a:t>
            </a:r>
            <a:r>
              <a:rPr lang="en-US" sz="1200" kern="1200" dirty="0">
                <a:solidFill>
                  <a:schemeClr val="tx1"/>
                </a:solidFill>
                <a:effectLst/>
                <a:latin typeface="+mn-lt"/>
                <a:ea typeface="+mn-ea"/>
                <a:cs typeface="+mn-cs"/>
              </a:rPr>
              <a:t> Oration was instituted in the name of the Founder President of Navi Mumbai Ob-Gyn Association and was carried forward when the Association became a Society.</a:t>
            </a:r>
          </a:p>
          <a:p>
            <a:pPr marL="0" marR="0" lvl="0" indent="0" algn="l" defTabSz="914400" rtl="0" eaLnBrk="1" fontAlgn="auto" latinLnBrk="0" hangingPunct="1">
              <a:lnSpc>
                <a:spcPct val="100000"/>
              </a:lnSpc>
              <a:spcBef>
                <a:spcPts val="0"/>
              </a:spcBef>
              <a:spcAft>
                <a:spcPts val="0"/>
              </a:spcAft>
              <a:buClrTx/>
              <a:buSzTx/>
              <a:buFontTx/>
              <a:buNone/>
              <a:defRPr/>
            </a:pPr>
            <a:r>
              <a:rPr lang="en-US" sz="1200" kern="1200" dirty="0">
                <a:solidFill>
                  <a:schemeClr val="tx1"/>
                </a:solidFill>
                <a:effectLst/>
                <a:latin typeface="+mn-lt"/>
                <a:ea typeface="+mn-ea"/>
                <a:cs typeface="+mn-cs"/>
              </a:rPr>
              <a:t>We feel proud of having a person of the stature of Dr Khopkar amongst us and we are privileged to have an Oration instituted in his name every year. </a:t>
            </a:r>
            <a:endParaRPr lang="en-I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lang="en-IN" sz="1200" kern="1200" dirty="0">
              <a:solidFill>
                <a:schemeClr val="tx1"/>
              </a:solidFill>
              <a:effectLst/>
              <a:latin typeface="+mn-lt"/>
              <a:ea typeface="+mn-ea"/>
              <a:cs typeface="+mn-cs"/>
            </a:endParaRPr>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9</a:t>
            </a:fld>
            <a:endParaRPr lang="en-I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200" kern="1200" dirty="0">
                <a:solidFill>
                  <a:schemeClr val="tx1"/>
                </a:solidFill>
                <a:effectLst/>
                <a:latin typeface="+mn-lt"/>
                <a:ea typeface="+mn-ea"/>
                <a:cs typeface="+mn-cs"/>
              </a:rPr>
              <a:t>We have a galaxy of Orators from across India and abroad who have delivered this Oration and made us feel proud.</a:t>
            </a:r>
            <a:endParaRPr lang="en-IN" sz="1200" kern="1200" dirty="0">
              <a:solidFill>
                <a:schemeClr val="tx1"/>
              </a:solidFill>
              <a:effectLst/>
              <a:latin typeface="+mn-lt"/>
              <a:ea typeface="+mn-ea"/>
              <a:cs typeface="+mn-cs"/>
            </a:endParaRPr>
          </a:p>
          <a:p>
            <a:endParaRPr lang="en-IN" dirty="0"/>
          </a:p>
        </p:txBody>
      </p:sp>
      <p:sp>
        <p:nvSpPr>
          <p:cNvPr id="4" name="Slide Number Placeholder 3"/>
          <p:cNvSpPr>
            <a:spLocks noGrp="1"/>
          </p:cNvSpPr>
          <p:nvPr>
            <p:ph type="sldNum" sz="quarter" idx="10"/>
          </p:nvPr>
        </p:nvSpPr>
        <p:spPr/>
        <p:txBody>
          <a:bodyPr/>
          <a:lstStyle/>
          <a:p>
            <a:fld id="{DB547E75-A705-4215-A528-109D525BF627}" type="slidenum">
              <a:rPr lang="en-IN" smtClean="0"/>
              <a:t>10</a:t>
            </a:fld>
            <a:endParaRPr lang="en-I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2000" dirty="0"/>
          </a:p>
        </p:txBody>
      </p:sp>
      <p:sp>
        <p:nvSpPr>
          <p:cNvPr id="4" name="Slide Number Placeholder 3"/>
          <p:cNvSpPr>
            <a:spLocks noGrp="1"/>
          </p:cNvSpPr>
          <p:nvPr>
            <p:ph type="sldNum" sz="quarter" idx="10"/>
          </p:nvPr>
        </p:nvSpPr>
        <p:spPr/>
        <p:txBody>
          <a:bodyPr/>
          <a:lstStyle/>
          <a:p>
            <a:fld id="{DB547E75-A705-4215-A528-109D525BF627}" type="slidenum">
              <a:rPr lang="en-IN" smtClean="0"/>
              <a:t>15</a:t>
            </a:fld>
            <a:endParaRPr lang="en-I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2000" dirty="0"/>
          </a:p>
        </p:txBody>
      </p:sp>
      <p:sp>
        <p:nvSpPr>
          <p:cNvPr id="4" name="Slide Number Placeholder 3"/>
          <p:cNvSpPr>
            <a:spLocks noGrp="1"/>
          </p:cNvSpPr>
          <p:nvPr>
            <p:ph type="sldNum" sz="quarter" idx="10"/>
          </p:nvPr>
        </p:nvSpPr>
        <p:spPr/>
        <p:txBody>
          <a:bodyPr/>
          <a:lstStyle/>
          <a:p>
            <a:fld id="{DB547E75-A705-4215-A528-109D525BF627}" type="slidenum">
              <a:rPr lang="en-IN" smtClean="0"/>
              <a:t>16</a:t>
            </a:fld>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sz="2000" dirty="0"/>
          </a:p>
        </p:txBody>
      </p:sp>
      <p:sp>
        <p:nvSpPr>
          <p:cNvPr id="4" name="Slide Number Placeholder 3"/>
          <p:cNvSpPr>
            <a:spLocks noGrp="1"/>
          </p:cNvSpPr>
          <p:nvPr>
            <p:ph type="sldNum" sz="quarter" idx="10"/>
          </p:nvPr>
        </p:nvSpPr>
        <p:spPr/>
        <p:txBody>
          <a:bodyPr/>
          <a:lstStyle/>
          <a:p>
            <a:fld id="{DB547E75-A705-4215-A528-109D525BF627}" type="slidenum">
              <a:rPr lang="en-IN" smtClean="0"/>
              <a:t>17</a:t>
            </a:fld>
            <a:endParaRPr lang="en-I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DB547E75-A705-4215-A528-109D525BF627}" type="slidenum">
              <a:rPr lang="en-IN" smtClean="0"/>
              <a:t>21</a:t>
            </a:fld>
            <a:endParaRPr lang="en-I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DB547E75-A705-4215-A528-109D525BF627}" type="slidenum">
              <a:rPr lang="en-IN" smtClean="0"/>
              <a:t>22</a:t>
            </a:fld>
            <a:endParaRPr lang="en-I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DB547E75-A705-4215-A528-109D525BF627}" type="slidenum">
              <a:rPr lang="en-IN" smtClean="0"/>
              <a:t>23</a:t>
            </a:fld>
            <a:endParaRPr lang="en-I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DB547E75-A705-4215-A528-109D525BF627}" type="slidenum">
              <a:rPr lang="en-IN" smtClean="0"/>
              <a:t>24</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rcRect b="3795"/>
          <a:stretch>
            <a:fillRect/>
          </a:stretch>
        </p:blipFill>
        <p:spPr>
          <a:xfrm>
            <a:off x="0" y="260350"/>
            <a:ext cx="12192000" cy="6597650"/>
          </a:xfrm>
          <a:prstGeom prst="rect">
            <a:avLst/>
          </a:prstGeom>
          <a:noFill/>
          <a:ln w="9525">
            <a:noFill/>
          </a:ln>
        </p:spPr>
      </p:pic>
      <p:sp>
        <p:nvSpPr>
          <p:cNvPr id="2051" name="Rectangle 3"/>
          <p:cNvSpPr>
            <a:spLocks noGrp="1" noChangeArrowheads="1"/>
          </p:cNvSpPr>
          <p:nvPr>
            <p:ph type="ctrTitle"/>
          </p:nvPr>
        </p:nvSpPr>
        <p:spPr>
          <a:xfrm>
            <a:off x="624417" y="620713"/>
            <a:ext cx="10943167" cy="1082675"/>
          </a:xfrm>
        </p:spPr>
        <p:txBody>
          <a:bodyPr/>
          <a:lstStyle>
            <a:lvl1pPr>
              <a:defRPr/>
            </a:lvl1pPr>
          </a:lstStyle>
          <a:p>
            <a:pPr lvl="0"/>
            <a:r>
              <a:rPr lang="en-US" altLang="zh-CN" noProof="0"/>
              <a:t>Click to edit Master title style</a:t>
            </a:r>
          </a:p>
        </p:txBody>
      </p:sp>
      <p:sp>
        <p:nvSpPr>
          <p:cNvPr id="2052" name="Rectangle 4"/>
          <p:cNvSpPr>
            <a:spLocks noGrp="1" noChangeArrowheads="1"/>
          </p:cNvSpPr>
          <p:nvPr>
            <p:ph type="subTitle" idx="1"/>
          </p:nvPr>
        </p:nvSpPr>
        <p:spPr>
          <a:xfrm>
            <a:off x="626533" y="1843088"/>
            <a:ext cx="10949517" cy="981075"/>
          </a:xfrm>
        </p:spPr>
        <p:txBody>
          <a:bodyPr/>
          <a:lstStyle>
            <a:lvl1pPr marL="0" indent="0">
              <a:buFontTx/>
              <a:buNone/>
              <a:defRPr/>
            </a:lvl1pPr>
          </a:lstStyle>
          <a:p>
            <a:pPr lvl="0"/>
            <a:r>
              <a:rPr lang="en-US" altLang="zh-CN" noProof="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52460BC3-7814-4257-B491-445E5A0089E0}" type="datetimeFigureOut">
              <a:rPr lang="en-IN" smtClean="0"/>
              <a:t>08-09-2026</a:t>
            </a:fld>
            <a:endParaRPr lang="en-IN"/>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IN"/>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560DD40A-0A22-409E-9136-50D5D0625296}" type="slidenum">
              <a:rPr lang="en-IN" smtClean="0"/>
              <a:t>‹#›</a:t>
            </a:fld>
            <a:endParaRPr lang="en-IN"/>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460BC3-7814-4257-B491-445E5A0089E0}" type="datetimeFigureOut">
              <a:rPr lang="en-IN" smtClean="0"/>
              <a:t>08-09-2026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52460BC3-7814-4257-B491-445E5A0089E0}" type="datetimeFigureOut">
              <a:rPr lang="en-IN" smtClean="0"/>
              <a:t>08-09-2026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74750"/>
            <a:ext cx="5384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74750"/>
            <a:ext cx="5384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460BC3-7814-4257-B491-445E5A0089E0}" type="datetimeFigureOut">
              <a:rPr lang="en-IN" smtClean="0"/>
              <a:t>08-09-2026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7"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2460BC3-7814-4257-B491-445E5A0089E0}" type="datetimeFigureOut">
              <a:rPr lang="en-IN" smtClean="0"/>
              <a:t>08-09-2026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2460BC3-7814-4257-B491-445E5A0089E0}" type="datetimeFigureOut">
              <a:rPr lang="en-IN" smtClean="0"/>
              <a:t>08-09-2026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460BC3-7814-4257-B491-445E5A0089E0}" type="datetimeFigureOut">
              <a:rPr lang="en-IN" smtClean="0"/>
              <a:t>08-09-2026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460BC3-7814-4257-B491-445E5A0089E0}" type="datetimeFigureOut">
              <a:rPr lang="en-IN" smtClean="0"/>
              <a:t>08-09-2026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460BC3-7814-4257-B491-445E5A0089E0}" type="datetimeFigureOut">
              <a:rPr lang="en-IN" smtClean="0"/>
              <a:t>08-09-2026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460BC3-7814-4257-B491-445E5A0089E0}" type="datetimeFigureOut">
              <a:rPr lang="en-IN" smtClean="0"/>
              <a:t>08-09-2026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460BC3-7814-4257-B491-445E5A0089E0}" type="datetimeFigureOut">
              <a:rPr lang="en-IN" smtClean="0"/>
              <a:t>08-09-2026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0DD40A-0A22-409E-9136-50D5D0625296}" type="slidenum">
              <a:rPr lang="en-IN" smtClean="0"/>
              <a:t>‹#›</a:t>
            </a:fld>
            <a:endParaRPr lang="en-IN"/>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p:nvPicPr>
        <p:blipFill>
          <a:blip r:embed="rId13"/>
          <a:stretch>
            <a:fillRect/>
          </a:stretch>
        </p:blipFill>
        <p:spPr>
          <a:xfrm>
            <a:off x="0" y="0"/>
            <a:ext cx="12192000"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lstStyle/>
          <a:p>
            <a:pPr lvl="0"/>
            <a:r>
              <a:rPr lang="en-US" altLang="zh-CN" dirty="0"/>
              <a:t>Click to edit Master title style</a:t>
            </a:r>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52460BC3-7814-4257-B491-445E5A0089E0}" type="datetimeFigureOut">
              <a:rPr lang="en-IN" smtClean="0"/>
              <a:t>08-09-2026</a:t>
            </a:fld>
            <a:endParaRPr lang="en-IN"/>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IN"/>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560DD40A-0A22-409E-9136-50D5D0625296}"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microsoft.com/office/2007/relationships/hdphoto" Target="../media/hdphoto2.wdp"/><Relationship Id="rId4" Type="http://schemas.openxmlformats.org/officeDocument/2006/relationships/image" Target="../media/image7.png"/><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5.jpe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Layout" Target="../slideLayouts/slideLayout2.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7" Type="http://schemas.microsoft.com/office/2007/relationships/hdphoto" Target="../media/hdphoto2.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5" Type="http://schemas.microsoft.com/office/2007/relationships/hdphoto" Target="../media/hdphoto3.wdp"/><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 Id="rId6" Type="http://schemas.microsoft.com/office/2007/relationships/hdphoto" Target="../media/hdphoto5.wdp"/><Relationship Id="rId5" Type="http://schemas.openxmlformats.org/officeDocument/2006/relationships/image" Target="../media/image31.png"/><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 Id="rId5" Type="http://schemas.microsoft.com/office/2007/relationships/hdphoto" Target="../media/hdphoto2.wdp"/><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 Id="rId5" Type="http://schemas.microsoft.com/office/2007/relationships/hdphoto" Target="../media/hdphoto2.wdp"/><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2.jpeg"/><Relationship Id="rId1" Type="http://schemas.openxmlformats.org/officeDocument/2006/relationships/slideLayout" Target="../slideLayouts/slideLayout2.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3.jpeg"/><Relationship Id="rId1" Type="http://schemas.openxmlformats.org/officeDocument/2006/relationships/slideLayout" Target="../slideLayouts/slideLayout1.xml"/><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4.jpeg"/><Relationship Id="rId1" Type="http://schemas.openxmlformats.org/officeDocument/2006/relationships/slideLayout" Target="../slideLayouts/slideLayout4.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6.jpeg"/><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7.png"/><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0710" y="3428683"/>
            <a:ext cx="9144000" cy="2387600"/>
          </a:xfrm>
        </p:spPr>
        <p:txBody>
          <a:bodyPr>
            <a:normAutofit fontScale="90000"/>
          </a:bodyPr>
          <a:lstStyle/>
          <a:p>
            <a:r>
              <a:rPr lang="en-US" altLang="en-IN" b="1" dirty="0"/>
              <a:t>                           </a:t>
            </a:r>
            <a:r>
              <a:rPr lang="en-IN" b="1" dirty="0"/>
              <a:t>Navi Mumbai </a:t>
            </a:r>
            <a:br>
              <a:rPr lang="en-IN" b="1" dirty="0"/>
            </a:br>
            <a:r>
              <a:rPr lang="en-US" altLang="en-IN" b="1" dirty="0"/>
              <a:t>       </a:t>
            </a:r>
            <a:r>
              <a:rPr lang="en-IN" b="1" dirty="0"/>
              <a:t>Obstetrics &amp; Gynaecological Society</a:t>
            </a:r>
            <a:br>
              <a:rPr lang="en-IN" b="1" dirty="0"/>
            </a:br>
            <a:br>
              <a:rPr lang="en-IN" b="1" dirty="0"/>
            </a:br>
            <a:r>
              <a:rPr lang="en-US" altLang="en-IN" b="1" dirty="0"/>
              <a:t>             Dr Pradeep Khopkar Oration</a:t>
            </a:r>
            <a:br>
              <a:rPr lang="en-US" altLang="en-IN" b="1" dirty="0"/>
            </a:br>
            <a:r>
              <a:rPr lang="en-US" altLang="en-IN" b="1" dirty="0"/>
              <a:t>                           YEAR : 2006-2023 </a:t>
            </a:r>
          </a:p>
        </p:txBody>
      </p:sp>
      <p:pic>
        <p:nvPicPr>
          <p:cNvPr id="5" name="Picture 4"/>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244265" y="281747"/>
            <a:ext cx="1372122" cy="16132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3625" y="390618"/>
            <a:ext cx="7553782" cy="5405459"/>
          </a:xfrm>
          <a:prstGeom prst="rect">
            <a:avLst/>
          </a:prstGeom>
        </p:spPr>
      </p:pic>
      <p:pic>
        <p:nvPicPr>
          <p:cNvPr id="3" name="Content Placeholder 2"/>
          <p:cNvPicPr>
            <a:picLocks noGrp="1" noChangeAspect="1"/>
          </p:cNvPicPr>
          <p:nvPr>
            <p:ph sz="half" idx="2"/>
          </p:nvPr>
        </p:nvPicPr>
        <p:blipFill>
          <a:blip r:embed="rId4" cstate="print">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935335" y="190500"/>
            <a:ext cx="953770" cy="11214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749099"/>
          </a:xfrm>
        </p:spPr>
        <p:txBody>
          <a:bodyPr>
            <a:normAutofit/>
          </a:bodyPr>
          <a:lstStyle/>
          <a:p>
            <a:r>
              <a:rPr lang="en-IN" sz="3500" b="1" dirty="0"/>
              <a:t>Birth of Navi Mumbai Ob </a:t>
            </a:r>
            <a:r>
              <a:rPr lang="en-IN" sz="3500" b="1" dirty="0" err="1"/>
              <a:t>Gyn</a:t>
            </a:r>
            <a:r>
              <a:rPr lang="en-IN" sz="3500" b="1" dirty="0"/>
              <a:t> </a:t>
            </a:r>
            <a:r>
              <a:rPr lang="en-US" altLang="en-IN" sz="3500" b="1" dirty="0"/>
              <a:t>A</a:t>
            </a:r>
            <a:r>
              <a:rPr lang="en-IN" sz="3500" b="1" dirty="0"/>
              <a:t>ssociation :1996</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6200000">
            <a:off x="6070185" y="265337"/>
            <a:ext cx="4074400" cy="6946462"/>
          </a:xfrm>
        </p:spPr>
      </p:pic>
      <p:pic>
        <p:nvPicPr>
          <p:cNvPr id="7" name="Picture 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6609" y="1554874"/>
            <a:ext cx="1877810" cy="1946720"/>
          </a:xfrm>
          <a:prstGeom prst="rect">
            <a:avLst/>
          </a:prstGeom>
        </p:spPr>
      </p:pic>
      <p:pic>
        <p:nvPicPr>
          <p:cNvPr id="11" name="Picture 10"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7111" y="3560765"/>
            <a:ext cx="1765391" cy="2559182"/>
          </a:xfrm>
          <a:prstGeom prst="rect">
            <a:avLst/>
          </a:prstGeom>
        </p:spPr>
      </p:pic>
      <p:pic>
        <p:nvPicPr>
          <p:cNvPr id="13" name="Picture 12"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4740" y="1610142"/>
            <a:ext cx="1797142" cy="2406774"/>
          </a:xfrm>
          <a:prstGeom prst="rect">
            <a:avLst/>
          </a:prstGeom>
        </p:spPr>
      </p:pic>
      <p:pic>
        <p:nvPicPr>
          <p:cNvPr id="6" name="Picture 5"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06164" y="3651325"/>
            <a:ext cx="1816193" cy="2457576"/>
          </a:xfrm>
          <a:prstGeom prst="rect">
            <a:avLst/>
          </a:prstGeom>
        </p:spPr>
      </p:pic>
      <p:pic>
        <p:nvPicPr>
          <p:cNvPr id="4" name="Picture 3" descr="Screen Clipp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8417" y="1498840"/>
            <a:ext cx="2027583" cy="2248996"/>
          </a:xfrm>
          <a:prstGeom prst="rect">
            <a:avLst/>
          </a:prstGeom>
        </p:spPr>
      </p:pic>
      <p:pic>
        <p:nvPicPr>
          <p:cNvPr id="3" name="Content Placeholder 2"/>
          <p:cNvPicPr>
            <a:picLocks noGrp="1" noChangeAspect="1"/>
          </p:cNvPicPr>
          <p:nvPr>
            <p:ph sz="half" idx="2"/>
          </p:nvPr>
        </p:nvPicPr>
        <p:blipFill>
          <a:blip r:embed="rId9" cstate="print">
            <a:duotone>
              <a:prstClr val="black"/>
              <a:schemeClr val="accent2">
                <a:tint val="45000"/>
                <a:satMod val="400000"/>
              </a:schemeClr>
            </a:duotone>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935335" y="190500"/>
            <a:ext cx="953770" cy="11214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ootprints1"/>
          <p:cNvPicPr>
            <a:picLocks noChangeAspect="1" noChangeArrowheads="1"/>
          </p:cNvPicPr>
          <p:nvPr/>
        </p:nvPicPr>
        <p:blipFill>
          <a:blip r:embed="rId3">
            <a:lum bright="24000"/>
            <a:extLst>
              <a:ext uri="{28A0092B-C50C-407E-A947-70E740481C1C}">
                <a14:useLocalDpi xmlns:a14="http://schemas.microsoft.com/office/drawing/2010/main" val="0"/>
              </a:ext>
            </a:extLst>
          </a:blip>
          <a:srcRect t="20975"/>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2" descr="me0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2573" y="1389380"/>
            <a:ext cx="27305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3977640" y="1226821"/>
            <a:ext cx="638556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b="1" dirty="0">
                <a:solidFill>
                  <a:srgbClr val="993300"/>
                </a:solidFill>
              </a:rPr>
              <a:t>Navi Mumbai </a:t>
            </a:r>
            <a:r>
              <a:rPr lang="en-US" altLang="en-US" b="1" dirty="0" err="1">
                <a:solidFill>
                  <a:srgbClr val="993300"/>
                </a:solidFill>
              </a:rPr>
              <a:t>Obs</a:t>
            </a:r>
            <a:r>
              <a:rPr lang="en-US" altLang="en-US" b="1" dirty="0">
                <a:solidFill>
                  <a:srgbClr val="993300"/>
                </a:solidFill>
              </a:rPr>
              <a:t>-Gynaec Association</a:t>
            </a:r>
          </a:p>
          <a:p>
            <a:pPr eaLnBrk="1" hangingPunct="1">
              <a:spcBef>
                <a:spcPct val="0"/>
              </a:spcBef>
              <a:buFontTx/>
              <a:buNone/>
            </a:pPr>
            <a:endParaRPr lang="en-US" altLang="en-US" b="1" dirty="0">
              <a:solidFill>
                <a:srgbClr val="993300"/>
              </a:solidFill>
            </a:endParaRPr>
          </a:p>
          <a:p>
            <a:pPr eaLnBrk="1" hangingPunct="1">
              <a:spcBef>
                <a:spcPct val="0"/>
              </a:spcBef>
              <a:buFontTx/>
              <a:buNone/>
            </a:pPr>
            <a:r>
              <a:rPr lang="en-US" altLang="en-US" b="1" dirty="0">
                <a:solidFill>
                  <a:srgbClr val="993300"/>
                </a:solidFill>
              </a:rPr>
              <a:t>                          turns </a:t>
            </a:r>
          </a:p>
          <a:p>
            <a:pPr eaLnBrk="1" hangingPunct="1">
              <a:spcBef>
                <a:spcPct val="0"/>
              </a:spcBef>
              <a:buFontTx/>
              <a:buNone/>
            </a:pPr>
            <a:endParaRPr lang="en-US" altLang="en-US" b="1" dirty="0">
              <a:solidFill>
                <a:srgbClr val="993300"/>
              </a:solidFill>
            </a:endParaRPr>
          </a:p>
          <a:p>
            <a:pPr eaLnBrk="1" hangingPunct="1">
              <a:spcBef>
                <a:spcPct val="0"/>
              </a:spcBef>
              <a:buFontTx/>
              <a:buNone/>
            </a:pPr>
            <a:r>
              <a:rPr lang="en-US" altLang="en-US" b="1" dirty="0">
                <a:solidFill>
                  <a:srgbClr val="993300"/>
                </a:solidFill>
              </a:rPr>
              <a:t>    Navi Mumbai </a:t>
            </a:r>
            <a:r>
              <a:rPr lang="en-US" altLang="en-US" b="1" dirty="0" err="1">
                <a:solidFill>
                  <a:srgbClr val="993300"/>
                </a:solidFill>
              </a:rPr>
              <a:t>Obs</a:t>
            </a:r>
            <a:r>
              <a:rPr lang="en-US" altLang="en-US" b="1" dirty="0">
                <a:solidFill>
                  <a:srgbClr val="993300"/>
                </a:solidFill>
              </a:rPr>
              <a:t>-Gynaec Society.</a:t>
            </a:r>
          </a:p>
        </p:txBody>
      </p:sp>
      <p:sp>
        <p:nvSpPr>
          <p:cNvPr id="5" name="TextBox 4"/>
          <p:cNvSpPr txBox="1">
            <a:spLocks noChangeArrowheads="1"/>
          </p:cNvSpPr>
          <p:nvPr/>
        </p:nvSpPr>
        <p:spPr bwMode="auto">
          <a:xfrm>
            <a:off x="4267200" y="6096001"/>
            <a:ext cx="3124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solidFill>
                  <a:srgbClr val="993300"/>
                </a:solidFill>
              </a:rPr>
              <a:t>Affiliation to FOGSI</a:t>
            </a:r>
          </a:p>
        </p:txBody>
      </p:sp>
      <p:pic>
        <p:nvPicPr>
          <p:cNvPr id="3" name="Content Placeholder 2"/>
          <p:cNvPicPr>
            <a:picLocks noChangeAspect="1"/>
          </p:cNvPicPr>
          <p:nvPr/>
        </p:nvPicPr>
        <p:blipFill>
          <a:blip r:embed="rId5" cstate="print">
            <a:duotone>
              <a:prstClr val="black"/>
              <a:schemeClr val="accent2">
                <a:tint val="45000"/>
                <a:satMod val="400000"/>
              </a:schemeClr>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935335" y="190500"/>
            <a:ext cx="953770" cy="112141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6200000">
            <a:off x="2988922" y="-1375284"/>
            <a:ext cx="4651038" cy="8948041"/>
          </a:xfrm>
        </p:spPr>
      </p:pic>
      <p:pic>
        <p:nvPicPr>
          <p:cNvPr id="3" name="Content Placeholder 2"/>
          <p:cNvPicPr>
            <a:picLocks noGrp="1" noChangeAspect="1"/>
          </p:cNvPicPr>
          <p:nvPr>
            <p:ph sz="half" idx="2"/>
          </p:nvPr>
        </p:nvPicPr>
        <p:blipFill>
          <a:blip r:embed="rId4" cstate="print">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935335" y="190500"/>
            <a:ext cx="953770" cy="11214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16200000">
            <a:off x="2550728" y="-1109899"/>
            <a:ext cx="2823695" cy="5354565"/>
          </a:xfr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t="346" b="47533"/>
          <a:stretch>
            <a:fillRect/>
          </a:stretch>
        </p:blipFill>
        <p:spPr>
          <a:xfrm>
            <a:off x="6875363" y="155575"/>
            <a:ext cx="3616523" cy="3246120"/>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948" t="10667" r="-948" b="33667"/>
          <a:stretch>
            <a:fillRect/>
          </a:stretch>
        </p:blipFill>
        <p:spPr>
          <a:xfrm>
            <a:off x="7559259" y="3295015"/>
            <a:ext cx="3375442" cy="3563134"/>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2154138" y="1358900"/>
            <a:ext cx="3616523" cy="6858000"/>
          </a:xfrm>
          <a:prstGeom prst="rect">
            <a:avLst/>
          </a:prstGeom>
        </p:spPr>
      </p:pic>
      <p:pic>
        <p:nvPicPr>
          <p:cNvPr id="3" name="Content Placeholder 2"/>
          <p:cNvPicPr>
            <a:picLocks noGrp="1" noChangeAspect="1"/>
          </p:cNvPicPr>
          <p:nvPr>
            <p:ph sz="half" idx="2"/>
          </p:nvPr>
        </p:nvPicPr>
        <p:blipFill>
          <a:blip r:embed="rId7" cstate="print">
            <a:duotone>
              <a:prstClr val="black"/>
              <a:schemeClr val="accent2">
                <a:tint val="45000"/>
                <a:satMod val="400000"/>
              </a:schemeClr>
            </a:duotone>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238230" y="155575"/>
            <a:ext cx="953770" cy="112141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6200000">
            <a:off x="2552700" y="-889001"/>
            <a:ext cx="5384801" cy="8077199"/>
          </a:xfrm>
        </p:spPr>
      </p:pic>
      <p:pic>
        <p:nvPicPr>
          <p:cNvPr id="3" name="Content Placeholder 2"/>
          <p:cNvPicPr>
            <a:picLocks noGrp="1" noChangeAspect="1"/>
          </p:cNvPicPr>
          <p:nvPr>
            <p:ph sz="half" idx="2"/>
          </p:nvPr>
        </p:nvPicPr>
        <p:blipFill>
          <a:blip r:embed="rId3" cstate="print">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935335" y="190500"/>
            <a:ext cx="953770" cy="112141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43755" y="0"/>
            <a:ext cx="5481193" cy="3700130"/>
          </a:xfrm>
          <a:prstGeom prst="rect">
            <a:avLst/>
          </a:prstGeom>
        </p:spPr>
      </p:pic>
      <p:pic>
        <p:nvPicPr>
          <p:cNvPr id="7" name="Content Placeholder 6"/>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13601" t="17257" r="6149" b="13148"/>
          <a:stretch>
            <a:fillRect/>
          </a:stretch>
        </p:blipFill>
        <p:spPr>
          <a:xfrm>
            <a:off x="4550735" y="3391786"/>
            <a:ext cx="5018568" cy="3264196"/>
          </a:xfr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7390" y="0"/>
            <a:ext cx="4404875" cy="4263656"/>
          </a:xfrm>
          <a:prstGeom prst="rect">
            <a:avLst/>
          </a:prstGeom>
        </p:spPr>
      </p:pic>
      <p:pic>
        <p:nvPicPr>
          <p:cNvPr id="3" name="Content Placeholder 2"/>
          <p:cNvPicPr>
            <a:picLocks noGrp="1" noChangeAspect="1"/>
          </p:cNvPicPr>
          <p:nvPr>
            <p:ph sz="half" idx="2"/>
          </p:nvPr>
        </p:nvPicPr>
        <p:blipFill>
          <a:blip r:embed="rId6" cstate="print">
            <a:duotone>
              <a:prstClr val="black"/>
              <a:schemeClr val="accent2">
                <a:tint val="45000"/>
                <a:satMod val="400000"/>
              </a:schemeClr>
            </a:duotone>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935335" y="190500"/>
            <a:ext cx="953770" cy="112141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700" y="1174750"/>
            <a:ext cx="10972800" cy="582613"/>
          </a:xfrm>
        </p:spPr>
        <p:txBody>
          <a:bodyPr/>
          <a:lstStyle/>
          <a:p>
            <a:r>
              <a:rPr lang="en-IN" b="1" dirty="0"/>
              <a:t>2006………………..</a:t>
            </a:r>
          </a:p>
        </p:txBody>
      </p:sp>
      <p:sp>
        <p:nvSpPr>
          <p:cNvPr id="3" name="Content Placeholder 2"/>
          <p:cNvSpPr>
            <a:spLocks noGrp="1"/>
          </p:cNvSpPr>
          <p:nvPr>
            <p:ph sz="half" idx="1"/>
          </p:nvPr>
        </p:nvSpPr>
        <p:spPr>
          <a:xfrm>
            <a:off x="609600" y="1174750"/>
            <a:ext cx="7655560" cy="4953000"/>
          </a:xfrm>
        </p:spPr>
        <p:txBody>
          <a:bodyPr/>
          <a:lstStyle/>
          <a:p>
            <a:pPr marL="0" indent="0">
              <a:buNone/>
            </a:pPr>
            <a:r>
              <a:rPr lang="en-IN" dirty="0"/>
              <a:t> </a:t>
            </a:r>
          </a:p>
          <a:p>
            <a:pPr marL="0" indent="0">
              <a:buNone/>
            </a:pPr>
            <a:endParaRPr lang="en-IN" dirty="0"/>
          </a:p>
          <a:p>
            <a:pPr marL="0" indent="0">
              <a:buNone/>
            </a:pPr>
            <a:r>
              <a:rPr lang="en-IN" sz="4400" dirty="0">
                <a:latin typeface="Brush Script MT" panose="03060802040406070304" pitchFamily="66" charset="0"/>
              </a:rPr>
              <a:t> </a:t>
            </a:r>
            <a:r>
              <a:rPr lang="en-IN" sz="4800" b="1" dirty="0">
                <a:latin typeface="Calibri" panose="020F0502020204030204" charset="0"/>
                <a:cs typeface="Calibri" panose="020F0502020204030204" charset="0"/>
              </a:rPr>
              <a:t>Dr Pradeep </a:t>
            </a:r>
            <a:r>
              <a:rPr lang="en-IN" sz="4800" b="1" dirty="0" err="1">
                <a:latin typeface="Calibri" panose="020F0502020204030204" charset="0"/>
                <a:cs typeface="Calibri" panose="020F0502020204030204" charset="0"/>
              </a:rPr>
              <a:t>Khopkar</a:t>
            </a:r>
            <a:r>
              <a:rPr lang="en-IN" sz="4800" b="1" dirty="0">
                <a:latin typeface="Calibri" panose="020F0502020204030204" charset="0"/>
                <a:cs typeface="Calibri" panose="020F0502020204030204" charset="0"/>
              </a:rPr>
              <a:t> Oration</a:t>
            </a:r>
          </a:p>
        </p:txBody>
      </p:sp>
      <p:pic>
        <p:nvPicPr>
          <p:cNvPr id="4" name="Content Placeholder 3"/>
          <p:cNvPicPr>
            <a:picLocks noGrp="1" noChangeAspect="1"/>
          </p:cNvPicPr>
          <p:nvPr>
            <p:ph sz="half" idx="2"/>
          </p:nvPr>
        </p:nvPicPr>
        <p:blipFill>
          <a:blip r:embed="rId3"/>
          <a:srcRect l="27995" t="18557" r="26769"/>
          <a:stretch>
            <a:fillRect/>
          </a:stretch>
        </p:blipFill>
        <p:spPr>
          <a:xfrm>
            <a:off x="9039225" y="1854835"/>
            <a:ext cx="2435860" cy="2923540"/>
          </a:xfrm>
          <a:prstGeom prst="rect">
            <a:avLst/>
          </a:prstGeom>
        </p:spPr>
      </p:pic>
      <p:pic>
        <p:nvPicPr>
          <p:cNvPr id="6" name="Content Placeholder 2"/>
          <p:cNvPicPr>
            <a:picLocks noChangeAspect="1"/>
          </p:cNvPicPr>
          <p:nvPr/>
        </p:nvPicPr>
        <p:blipFill>
          <a:blip r:embed="rId4" cstate="print">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935335" y="190500"/>
            <a:ext cx="953770" cy="1121410"/>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0500"/>
            <a:ext cx="10972800" cy="1172845"/>
          </a:xfrm>
        </p:spPr>
        <p:txBody>
          <a:bodyPr>
            <a:normAutofit fontScale="90000"/>
          </a:bodyPr>
          <a:lstStyle/>
          <a:p>
            <a:r>
              <a:rPr lang="en-US" altLang="en-IN" b="1" dirty="0"/>
              <a:t>    </a:t>
            </a:r>
            <a:r>
              <a:rPr lang="en-IN" b="1" dirty="0"/>
              <a:t>Updates 2006 :                      </a:t>
            </a:r>
            <a:r>
              <a:rPr lang="en-US" altLang="en-IN" b="1" dirty="0"/>
              <a:t>        </a:t>
            </a:r>
            <a:r>
              <a:rPr lang="en-IN" b="1" dirty="0"/>
              <a:t>Updates 2007</a:t>
            </a:r>
            <a:br>
              <a:rPr lang="en-IN" b="1" dirty="0"/>
            </a:br>
            <a:r>
              <a:rPr lang="en-IN" b="1" dirty="0"/>
              <a:t>9</a:t>
            </a:r>
            <a:r>
              <a:rPr lang="en-IN" b="1" baseline="30000" dirty="0"/>
              <a:t>th</a:t>
            </a:r>
            <a:r>
              <a:rPr lang="en-IN" b="1" dirty="0"/>
              <a:t> Annual Conference     </a:t>
            </a:r>
            <a:r>
              <a:rPr lang="en-US" altLang="en-IN" b="1" dirty="0"/>
              <a:t>       </a:t>
            </a:r>
            <a:r>
              <a:rPr lang="en-IN" b="1" dirty="0"/>
              <a:t>10</a:t>
            </a:r>
            <a:r>
              <a:rPr lang="en-IN" b="1" baseline="30000" dirty="0">
                <a:sym typeface="+mn-ea"/>
              </a:rPr>
              <a:t>th</a:t>
            </a:r>
            <a:r>
              <a:rPr lang="en-US" altLang="en-IN" b="1" dirty="0"/>
              <a:t> </a:t>
            </a:r>
            <a:r>
              <a:rPr lang="en-IN" b="1" dirty="0"/>
              <a:t>Annual Conference</a:t>
            </a:r>
          </a:p>
        </p:txBody>
      </p:sp>
      <p:sp>
        <p:nvSpPr>
          <p:cNvPr id="3" name="Content Placeholder 2"/>
          <p:cNvSpPr>
            <a:spLocks noGrp="1"/>
          </p:cNvSpPr>
          <p:nvPr>
            <p:ph sz="half" idx="1"/>
          </p:nvPr>
        </p:nvSpPr>
        <p:spPr>
          <a:xfrm>
            <a:off x="261620" y="1826895"/>
            <a:ext cx="6275705" cy="1602740"/>
          </a:xfrm>
          <a:solidFill>
            <a:schemeClr val="accent2"/>
          </a:solidFill>
        </p:spPr>
        <p:txBody>
          <a:bodyPr/>
          <a:lstStyle/>
          <a:p>
            <a:pPr marL="0" indent="0">
              <a:buNone/>
            </a:pPr>
            <a:r>
              <a:rPr lang="en-IN" b="1" dirty="0"/>
              <a:t>Dr C N </a:t>
            </a:r>
            <a:r>
              <a:rPr lang="en-IN" b="1" dirty="0" err="1"/>
              <a:t>Purandare</a:t>
            </a:r>
            <a:r>
              <a:rPr lang="en-IN" b="1" dirty="0"/>
              <a:t> :  </a:t>
            </a:r>
          </a:p>
          <a:p>
            <a:pPr marL="0" indent="0">
              <a:buNone/>
            </a:pPr>
            <a:r>
              <a:rPr lang="en-IN" b="1" dirty="0"/>
              <a:t>Hysterectomy : Introspection</a:t>
            </a:r>
          </a:p>
        </p:txBody>
      </p:sp>
      <p:sp>
        <p:nvSpPr>
          <p:cNvPr id="4" name="Content Placeholder 3"/>
          <p:cNvSpPr>
            <a:spLocks noGrp="1"/>
          </p:cNvSpPr>
          <p:nvPr>
            <p:ph sz="half" idx="2"/>
          </p:nvPr>
        </p:nvSpPr>
        <p:spPr>
          <a:xfrm>
            <a:off x="6777355" y="1826895"/>
            <a:ext cx="5181600" cy="1355725"/>
          </a:xfrm>
          <a:solidFill>
            <a:schemeClr val="accent2"/>
          </a:solidFill>
        </p:spPr>
        <p:txBody>
          <a:bodyPr/>
          <a:lstStyle/>
          <a:p>
            <a:pPr marL="0" indent="0">
              <a:buNone/>
            </a:pPr>
            <a:r>
              <a:rPr lang="en-IN" b="1" dirty="0">
                <a:sym typeface="+mn-ea"/>
              </a:rPr>
              <a:t>Dr V P </a:t>
            </a:r>
            <a:r>
              <a:rPr lang="en-IN" b="1" dirty="0" err="1">
                <a:sym typeface="+mn-ea"/>
              </a:rPr>
              <a:t>Paily</a:t>
            </a:r>
            <a:endParaRPr lang="en-IN" b="1" dirty="0"/>
          </a:p>
          <a:p>
            <a:pPr marL="0" indent="0">
              <a:buNone/>
            </a:pPr>
            <a:r>
              <a:rPr lang="en-IN" b="1" dirty="0"/>
              <a:t>Incontinence in women </a:t>
            </a:r>
          </a:p>
          <a:p>
            <a:pPr marL="0" indent="0">
              <a:buNone/>
            </a:pPr>
            <a:endParaRPr lang="en-IN" b="1"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2692" y="3429670"/>
            <a:ext cx="3234263" cy="3145894"/>
          </a:xfrm>
          <a:prstGeom prst="rect">
            <a:avLst/>
          </a:prstGeom>
        </p:spPr>
      </p:pic>
      <p:pic>
        <p:nvPicPr>
          <p:cNvPr id="8" name="Picture 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3079" y="3181179"/>
            <a:ext cx="3488849" cy="3261932"/>
          </a:xfrm>
          <a:prstGeom prst="rect">
            <a:avLst/>
          </a:prstGeom>
        </p:spPr>
      </p:pic>
      <p:pic>
        <p:nvPicPr>
          <p:cNvPr id="5" name="Content Placeholder 2"/>
          <p:cNvPicPr>
            <a:picLocks noChangeAspect="1"/>
          </p:cNvPicPr>
          <p:nvPr/>
        </p:nvPicPr>
        <p:blipFill>
          <a:blip r:embed="rId5" cstate="print">
            <a:duotone>
              <a:prstClr val="black"/>
              <a:schemeClr val="accent2">
                <a:tint val="45000"/>
                <a:satMod val="400000"/>
              </a:schemeClr>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935335" y="190500"/>
            <a:ext cx="953770" cy="1121410"/>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459105"/>
            <a:ext cx="12949555" cy="1325880"/>
          </a:xfrm>
        </p:spPr>
        <p:txBody>
          <a:bodyPr>
            <a:normAutofit fontScale="90000"/>
          </a:bodyPr>
          <a:lstStyle/>
          <a:p>
            <a:r>
              <a:rPr lang="en-US" altLang="en-IN" sz="3200" dirty="0"/>
              <a:t>      </a:t>
            </a:r>
            <a:r>
              <a:rPr lang="en-US" altLang="en-IN" sz="3200" b="1" dirty="0"/>
              <a:t> </a:t>
            </a:r>
            <a:r>
              <a:rPr lang="en-US" altLang="en-IN" b="1" dirty="0">
                <a:sym typeface="+mn-ea"/>
              </a:rPr>
              <a:t>Updates 2008</a:t>
            </a:r>
            <a:r>
              <a:rPr lang="en-US" altLang="en-IN" b="1" dirty="0"/>
              <a:t>      </a:t>
            </a:r>
            <a:r>
              <a:rPr lang="en-US" altLang="en-IN" dirty="0"/>
              <a:t>                                     </a:t>
            </a:r>
            <a:r>
              <a:rPr lang="en-US" altLang="en-IN" b="1" dirty="0"/>
              <a:t>Updates 2009</a:t>
            </a:r>
            <a:br>
              <a:rPr lang="en-US" altLang="en-IN" b="1" dirty="0"/>
            </a:br>
            <a:r>
              <a:rPr lang="en-IN" b="1" dirty="0"/>
              <a:t>11</a:t>
            </a:r>
            <a:r>
              <a:rPr lang="en-IN" b="1" baseline="30000" dirty="0"/>
              <a:t>th</a:t>
            </a:r>
            <a:r>
              <a:rPr lang="en-IN" b="1" dirty="0"/>
              <a:t> Annual Conference               </a:t>
            </a:r>
            <a:r>
              <a:rPr lang="en-US" altLang="en-IN" b="1" dirty="0"/>
              <a:t>    </a:t>
            </a:r>
            <a:r>
              <a:rPr lang="en-IN" b="1" dirty="0"/>
              <a:t>12</a:t>
            </a:r>
            <a:r>
              <a:rPr lang="en-IN" b="1" baseline="30000" dirty="0">
                <a:sym typeface="+mn-ea"/>
              </a:rPr>
              <a:t>th</a:t>
            </a:r>
            <a:r>
              <a:rPr lang="en-US" altLang="en-IN" b="1" dirty="0"/>
              <a:t> </a:t>
            </a:r>
            <a:r>
              <a:rPr lang="en-IN" b="1" dirty="0"/>
              <a:t>Annual Conference</a:t>
            </a:r>
            <a:br>
              <a:rPr lang="en-IN" b="1" dirty="0"/>
            </a:br>
            <a:r>
              <a:rPr lang="en-IN" dirty="0"/>
              <a:t>                                                     </a:t>
            </a:r>
          </a:p>
        </p:txBody>
      </p:sp>
      <p:sp>
        <p:nvSpPr>
          <p:cNvPr id="5" name="Text Placeholder 4"/>
          <p:cNvSpPr>
            <a:spLocks noGrp="1"/>
          </p:cNvSpPr>
          <p:nvPr>
            <p:ph type="body" idx="1"/>
          </p:nvPr>
        </p:nvSpPr>
        <p:spPr>
          <a:xfrm>
            <a:off x="248920" y="2249170"/>
            <a:ext cx="6224905" cy="1179830"/>
          </a:xfrm>
          <a:solidFill>
            <a:schemeClr val="accent2"/>
          </a:solidFill>
        </p:spPr>
        <p:txBody>
          <a:bodyPr/>
          <a:lstStyle/>
          <a:p>
            <a:r>
              <a:rPr lang="en-IN" dirty="0"/>
              <a:t>Dr S Suresh </a:t>
            </a:r>
          </a:p>
          <a:p>
            <a:r>
              <a:rPr lang="en-IN" dirty="0" err="1"/>
              <a:t>Fetal</a:t>
            </a:r>
            <a:r>
              <a:rPr lang="en-IN" dirty="0"/>
              <a:t> Medicine – What have we </a:t>
            </a:r>
            <a:r>
              <a:rPr lang="en-US" altLang="en-IN" dirty="0"/>
              <a:t>A</a:t>
            </a:r>
            <a:r>
              <a:rPr lang="en-IN" dirty="0"/>
              <a:t>chieved</a:t>
            </a:r>
          </a:p>
        </p:txBody>
      </p:sp>
      <p:pic>
        <p:nvPicPr>
          <p:cNvPr id="3" name="Content Placeholder 2" descr="Screen Clippin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280048" y="3586528"/>
            <a:ext cx="2403076" cy="2945218"/>
          </a:xfrm>
        </p:spPr>
      </p:pic>
      <p:sp>
        <p:nvSpPr>
          <p:cNvPr id="7" name="Text Placeholder 6"/>
          <p:cNvSpPr>
            <a:spLocks noGrp="1"/>
          </p:cNvSpPr>
          <p:nvPr>
            <p:ph type="body" sz="quarter" idx="3"/>
          </p:nvPr>
        </p:nvSpPr>
        <p:spPr>
          <a:xfrm>
            <a:off x="6719570" y="1678305"/>
            <a:ext cx="5183505" cy="2348230"/>
          </a:xfrm>
          <a:solidFill>
            <a:schemeClr val="accent2"/>
          </a:solidFill>
        </p:spPr>
        <p:txBody>
          <a:bodyPr/>
          <a:lstStyle/>
          <a:p>
            <a:r>
              <a:rPr lang="en-US" altLang="en-IN" dirty="0" err="1"/>
              <a:t>                            </a:t>
            </a:r>
          </a:p>
          <a:p>
            <a:endParaRPr lang="en-US" altLang="en-IN" dirty="0" err="1"/>
          </a:p>
          <a:p>
            <a:endParaRPr lang="en-US" altLang="en-IN" dirty="0" err="1"/>
          </a:p>
          <a:p>
            <a:endParaRPr lang="en-IN" dirty="0"/>
          </a:p>
          <a:p>
            <a:r>
              <a:rPr lang="en-IN" dirty="0">
                <a:sym typeface="+mn-ea"/>
              </a:rPr>
              <a:t>Dr </a:t>
            </a:r>
            <a:r>
              <a:rPr lang="en-IN" dirty="0" err="1">
                <a:sym typeface="+mn-ea"/>
              </a:rPr>
              <a:t>Soniya</a:t>
            </a:r>
            <a:r>
              <a:rPr lang="en-IN" dirty="0">
                <a:sym typeface="+mn-ea"/>
              </a:rPr>
              <a:t> Malik</a:t>
            </a:r>
            <a:r>
              <a:rPr lang="en-US" altLang="en-IN" dirty="0">
                <a:sym typeface="+mn-ea"/>
              </a:rPr>
              <a:t>                   </a:t>
            </a:r>
            <a:r>
              <a:rPr lang="en-IN" dirty="0" err="1"/>
              <a:t>Estrogens</a:t>
            </a:r>
            <a:r>
              <a:rPr lang="en-IN" dirty="0"/>
              <a:t> : The Good The </a:t>
            </a:r>
            <a:r>
              <a:rPr lang="en-US" altLang="en-IN" dirty="0"/>
              <a:t>B</a:t>
            </a:r>
            <a:r>
              <a:rPr lang="en-IN" dirty="0"/>
              <a:t>ad and the </a:t>
            </a:r>
            <a:r>
              <a:rPr lang="en-US" altLang="en-IN" dirty="0"/>
              <a:t>U</a:t>
            </a:r>
            <a:r>
              <a:rPr lang="en-IN" dirty="0"/>
              <a:t>nexplained    </a:t>
            </a:r>
          </a:p>
          <a:p>
            <a:endParaRPr lang="en-IN" dirty="0"/>
          </a:p>
        </p:txBody>
      </p:sp>
      <p:pic>
        <p:nvPicPr>
          <p:cNvPr id="10" name="Content Placeholder 9" descr="Screen Clipping"/>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8033385" y="4026535"/>
            <a:ext cx="2556510" cy="2613660"/>
          </a:xfrm>
        </p:spPr>
      </p:pic>
      <p:pic>
        <p:nvPicPr>
          <p:cNvPr id="2" name="Content Placeholder 2"/>
          <p:cNvPicPr>
            <a:picLocks noChangeAspect="1"/>
          </p:cNvPicPr>
          <p:nvPr/>
        </p:nvPicPr>
        <p:blipFill>
          <a:blip r:embed="rId4" cstate="print">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282680" y="190500"/>
            <a:ext cx="808990" cy="951230"/>
          </a:xfrm>
          <a:prstGeom prst="rect">
            <a:avLst/>
          </a:prstGeom>
          <a:noFill/>
          <a:ln w="9525">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22580" y="365125"/>
            <a:ext cx="11710670" cy="1325880"/>
          </a:xfrm>
        </p:spPr>
        <p:txBody>
          <a:bodyPr/>
          <a:lstStyle/>
          <a:p>
            <a:r>
              <a:rPr lang="en-US" altLang="en-IN" b="1" dirty="0"/>
              <a:t>      </a:t>
            </a:r>
            <a:r>
              <a:rPr lang="en-IN" b="1" dirty="0"/>
              <a:t>Updates 2010</a:t>
            </a:r>
            <a:r>
              <a:rPr lang="en-IN" dirty="0"/>
              <a:t> </a:t>
            </a:r>
            <a:r>
              <a:rPr lang="en-US" altLang="en-IN" dirty="0"/>
              <a:t>                      </a:t>
            </a:r>
            <a:r>
              <a:rPr lang="en-IN" b="1" dirty="0">
                <a:sym typeface="+mn-ea"/>
              </a:rPr>
              <a:t>Updates 2011</a:t>
            </a:r>
            <a:br>
              <a:rPr lang="en-IN" dirty="0"/>
            </a:br>
            <a:r>
              <a:rPr lang="en-US" altLang="en-IN" b="1" dirty="0"/>
              <a:t>13th Annual Conference   14th Annual Conference</a:t>
            </a:r>
            <a:r>
              <a:rPr lang="en-US" altLang="en-IN" dirty="0"/>
              <a:t> </a:t>
            </a:r>
            <a:r>
              <a:rPr lang="en-IN" dirty="0"/>
              <a:t>             </a:t>
            </a:r>
            <a:endParaRPr lang="en-IN" b="1" dirty="0"/>
          </a:p>
        </p:txBody>
      </p:sp>
      <p:sp>
        <p:nvSpPr>
          <p:cNvPr id="8" name="Text Placeholder 7"/>
          <p:cNvSpPr>
            <a:spLocks noGrp="1"/>
          </p:cNvSpPr>
          <p:nvPr>
            <p:ph type="body" idx="1"/>
          </p:nvPr>
        </p:nvSpPr>
        <p:spPr>
          <a:xfrm>
            <a:off x="739352" y="1954848"/>
            <a:ext cx="5158316" cy="823912"/>
          </a:xfrm>
          <a:solidFill>
            <a:schemeClr val="accent2"/>
          </a:solidFill>
        </p:spPr>
        <p:txBody>
          <a:bodyPr/>
          <a:lstStyle/>
          <a:p>
            <a:r>
              <a:rPr lang="en-IN" dirty="0"/>
              <a:t>Ethical issues in Multiple Pregnancies	Dr Glenn Gardener</a:t>
            </a:r>
          </a:p>
        </p:txBody>
      </p:sp>
      <p:pic>
        <p:nvPicPr>
          <p:cNvPr id="4" name="Content Placeholder 3" descr="Screen Clippin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828165" y="3429000"/>
            <a:ext cx="2256155" cy="2381885"/>
          </a:xfrm>
        </p:spPr>
      </p:pic>
      <p:sp>
        <p:nvSpPr>
          <p:cNvPr id="10" name="Text Placeholder 9"/>
          <p:cNvSpPr>
            <a:spLocks noGrp="1"/>
          </p:cNvSpPr>
          <p:nvPr>
            <p:ph type="body" sz="quarter" idx="3"/>
          </p:nvPr>
        </p:nvSpPr>
        <p:spPr>
          <a:xfrm>
            <a:off x="6172200" y="1774825"/>
            <a:ext cx="5183505" cy="1904365"/>
          </a:xfrm>
          <a:solidFill>
            <a:schemeClr val="accent2"/>
          </a:solidFill>
        </p:spPr>
        <p:txBody>
          <a:bodyPr>
            <a:normAutofit/>
          </a:bodyPr>
          <a:lstStyle/>
          <a:p>
            <a:r>
              <a:rPr lang="en-IN" dirty="0"/>
              <a:t>Grey Zone in Obstetric Sonogram	</a:t>
            </a:r>
          </a:p>
          <a:p>
            <a:r>
              <a:rPr lang="en-IN" dirty="0"/>
              <a:t>Dr P K Shah</a:t>
            </a:r>
          </a:p>
        </p:txBody>
      </p:sp>
      <p:pic>
        <p:nvPicPr>
          <p:cNvPr id="12" name="Content Placeholder 11" descr="Screen Clipping"/>
          <p:cNvPicPr>
            <a:picLocks noGrp="1" noChangeAspect="1"/>
          </p:cNvPicPr>
          <p:nvPr>
            <p:ph sz="quarter" idx="4"/>
          </p:nvPr>
        </p:nvPicPr>
        <p:blipFill>
          <a:blip r:embed="rId3">
            <a:extLst>
              <a:ext uri="{BEBA8EAE-BF5A-486C-A8C5-ECC9F3942E4B}">
                <a14:imgProps xmlns:a14="http://schemas.microsoft.com/office/drawing/2010/main">
                  <a14:imgLayer r:embed="rId4">
                    <a14:imgEffect>
                      <a14:brightnessContrast bright="40000" contrast="20000"/>
                    </a14:imgEffect>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8099425" y="3882390"/>
            <a:ext cx="2054225" cy="2395220"/>
          </a:xfrm>
        </p:spPr>
      </p:pic>
      <p:pic>
        <p:nvPicPr>
          <p:cNvPr id="3" name="Content Placeholder 2"/>
          <p:cNvPicPr>
            <a:picLocks noChangeAspect="1"/>
          </p:cNvPicPr>
          <p:nvPr/>
        </p:nvPicPr>
        <p:blipFill>
          <a:blip r:embed="rId5" cstate="print">
            <a:duotone>
              <a:prstClr val="black"/>
              <a:schemeClr val="accent2">
                <a:tint val="45000"/>
                <a:satMod val="400000"/>
              </a:schemeClr>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161395" y="190500"/>
            <a:ext cx="727710" cy="855980"/>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 y="365125"/>
            <a:ext cx="11798300" cy="1325880"/>
          </a:xfrm>
        </p:spPr>
        <p:txBody>
          <a:bodyPr/>
          <a:lstStyle/>
          <a:p>
            <a:r>
              <a:rPr lang="en-US" altLang="en-IN" b="1" dirty="0"/>
              <a:t>      </a:t>
            </a:r>
            <a:r>
              <a:rPr lang="en-IN" b="1" dirty="0"/>
              <a:t>Updates 2012            </a:t>
            </a:r>
            <a:r>
              <a:rPr lang="en-US" altLang="en-IN" b="1" dirty="0"/>
              <a:t>           </a:t>
            </a:r>
            <a:r>
              <a:rPr lang="en-IN" b="1" dirty="0"/>
              <a:t>    Updates 2013</a:t>
            </a:r>
            <a:br>
              <a:rPr lang="en-IN" b="1" dirty="0"/>
            </a:br>
            <a:r>
              <a:rPr lang="en-US" altLang="en-IN" b="1" dirty="0"/>
              <a:t>15th Annual Conference   16th Annual Conference  </a:t>
            </a:r>
          </a:p>
        </p:txBody>
      </p:sp>
      <p:sp>
        <p:nvSpPr>
          <p:cNvPr id="3" name="Text Placeholder 2"/>
          <p:cNvSpPr>
            <a:spLocks noGrp="1"/>
          </p:cNvSpPr>
          <p:nvPr>
            <p:ph type="body" idx="1"/>
          </p:nvPr>
        </p:nvSpPr>
        <p:spPr>
          <a:xfrm>
            <a:off x="840105" y="1681480"/>
            <a:ext cx="5158105" cy="1125220"/>
          </a:xfrm>
          <a:solidFill>
            <a:schemeClr val="accent2"/>
          </a:solidFill>
        </p:spPr>
        <p:txBody>
          <a:bodyPr/>
          <a:lstStyle/>
          <a:p>
            <a:r>
              <a:rPr lang="en-IN" dirty="0"/>
              <a:t>My simple contributions to the </a:t>
            </a:r>
            <a:r>
              <a:rPr lang="en-US" altLang="en-IN" dirty="0"/>
              <a:t>C</a:t>
            </a:r>
            <a:r>
              <a:rPr lang="en-IN" dirty="0"/>
              <a:t>linical </a:t>
            </a:r>
            <a:r>
              <a:rPr lang="en-US" altLang="en-IN" dirty="0"/>
              <a:t>O</a:t>
            </a:r>
            <a:r>
              <a:rPr lang="en-IN" dirty="0"/>
              <a:t>bstetrics Practice	</a:t>
            </a:r>
          </a:p>
          <a:p>
            <a:r>
              <a:rPr lang="en-IN" dirty="0"/>
              <a:t>Dr Alok </a:t>
            </a:r>
            <a:r>
              <a:rPr lang="en-IN" dirty="0" err="1"/>
              <a:t>Debdas</a:t>
            </a:r>
            <a:endParaRPr lang="en-IN" dirty="0"/>
          </a:p>
        </p:txBody>
      </p:sp>
      <p:pic>
        <p:nvPicPr>
          <p:cNvPr id="8" name="Content Placeholder 7" descr="Screen Clipping"/>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05803" y="3263362"/>
            <a:ext cx="5157787" cy="3271643"/>
          </a:xfrm>
        </p:spPr>
      </p:pic>
      <p:sp>
        <p:nvSpPr>
          <p:cNvPr id="5" name="Text Placeholder 4"/>
          <p:cNvSpPr>
            <a:spLocks noGrp="1"/>
          </p:cNvSpPr>
          <p:nvPr>
            <p:ph type="body" sz="quarter" idx="3"/>
          </p:nvPr>
        </p:nvSpPr>
        <p:spPr>
          <a:solidFill>
            <a:schemeClr val="accent2"/>
          </a:solidFill>
        </p:spPr>
        <p:txBody>
          <a:bodyPr/>
          <a:lstStyle/>
          <a:p>
            <a:r>
              <a:rPr lang="en-IN" dirty="0"/>
              <a:t>Male Infertility	</a:t>
            </a:r>
          </a:p>
          <a:p>
            <a:r>
              <a:rPr lang="en-IN" dirty="0"/>
              <a:t>Dr Indira Hinduja</a:t>
            </a:r>
          </a:p>
        </p:txBody>
      </p:sp>
      <p:pic>
        <p:nvPicPr>
          <p:cNvPr id="7" name="Content Placeholder 6" descr="Screen Clipping"/>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635312" y="3613243"/>
            <a:ext cx="3359323" cy="2571882"/>
          </a:xfrm>
        </p:spPr>
      </p:pic>
      <p:pic>
        <p:nvPicPr>
          <p:cNvPr id="4" name="Content Placeholder 2"/>
          <p:cNvPicPr>
            <a:picLocks noChangeAspect="1"/>
          </p:cNvPicPr>
          <p:nvPr/>
        </p:nvPicPr>
        <p:blipFill>
          <a:blip r:embed="rId4" cstate="print">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050270" y="88900"/>
            <a:ext cx="953770" cy="1121410"/>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 y="365125"/>
            <a:ext cx="11926570" cy="1325880"/>
          </a:xfrm>
        </p:spPr>
        <p:txBody>
          <a:bodyPr/>
          <a:lstStyle/>
          <a:p>
            <a:r>
              <a:rPr lang="en-US" altLang="en-IN" b="1" dirty="0"/>
              <a:t>           </a:t>
            </a:r>
            <a:r>
              <a:rPr lang="en-IN" b="1" dirty="0"/>
              <a:t>Updates 2014                  Updates 2015</a:t>
            </a:r>
            <a:br>
              <a:rPr lang="en-IN" b="1" dirty="0"/>
            </a:br>
            <a:r>
              <a:rPr lang="en-US" altLang="en-IN" b="1" dirty="0"/>
              <a:t>17th Annual Conference  18th Annual Conference </a:t>
            </a:r>
            <a:br>
              <a:rPr lang="en-IN" b="1" dirty="0"/>
            </a:br>
            <a:endParaRPr lang="en-IN" b="1" dirty="0"/>
          </a:p>
        </p:txBody>
      </p:sp>
      <p:sp>
        <p:nvSpPr>
          <p:cNvPr id="3" name="Text Placeholder 2"/>
          <p:cNvSpPr>
            <a:spLocks noGrp="1"/>
          </p:cNvSpPr>
          <p:nvPr>
            <p:ph type="body" idx="1"/>
          </p:nvPr>
        </p:nvSpPr>
        <p:spPr>
          <a:xfrm>
            <a:off x="840105" y="1681480"/>
            <a:ext cx="5158105" cy="1455420"/>
          </a:xfrm>
          <a:solidFill>
            <a:schemeClr val="accent2"/>
          </a:solidFill>
        </p:spPr>
        <p:txBody>
          <a:bodyPr/>
          <a:lstStyle/>
          <a:p>
            <a:r>
              <a:rPr lang="en-IN" dirty="0"/>
              <a:t>Changing Scenario Of Medical Practice In India	</a:t>
            </a:r>
          </a:p>
          <a:p>
            <a:r>
              <a:rPr lang="en-IN" dirty="0"/>
              <a:t>Dr Lalit Kapoor</a:t>
            </a:r>
          </a:p>
        </p:txBody>
      </p:sp>
      <p:pic>
        <p:nvPicPr>
          <p:cNvPr id="8" name="Content Placeholder 7" descr="Screen Clippin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626870" y="3137535"/>
            <a:ext cx="2759710" cy="3241675"/>
          </a:xfrm>
        </p:spPr>
      </p:pic>
      <p:sp>
        <p:nvSpPr>
          <p:cNvPr id="5" name="Text Placeholder 4"/>
          <p:cNvSpPr>
            <a:spLocks noGrp="1"/>
          </p:cNvSpPr>
          <p:nvPr>
            <p:ph type="body" sz="quarter" idx="3"/>
          </p:nvPr>
        </p:nvSpPr>
        <p:spPr>
          <a:xfrm>
            <a:off x="6172200" y="2046590"/>
            <a:ext cx="5183188" cy="1090945"/>
          </a:xfrm>
          <a:solidFill>
            <a:schemeClr val="accent2"/>
          </a:solidFill>
        </p:spPr>
        <p:txBody>
          <a:bodyPr>
            <a:normAutofit fontScale="90000"/>
          </a:bodyPr>
          <a:lstStyle/>
          <a:p>
            <a:r>
              <a:rPr lang="en-IN" sz="2000" dirty="0"/>
              <a:t>Can the </a:t>
            </a:r>
            <a:r>
              <a:rPr lang="en-US" altLang="en-IN" sz="2000" dirty="0"/>
              <a:t>H</a:t>
            </a:r>
            <a:r>
              <a:rPr lang="en-IN" sz="2000" dirty="0"/>
              <a:t>olistic </a:t>
            </a:r>
            <a:r>
              <a:rPr lang="en-US" altLang="en-IN" sz="2000" dirty="0"/>
              <a:t>P</a:t>
            </a:r>
            <a:r>
              <a:rPr lang="en-IN" sz="2000" dirty="0"/>
              <a:t>ractice of </a:t>
            </a:r>
            <a:r>
              <a:rPr lang="en-IN" sz="2000" dirty="0" err="1"/>
              <a:t>Urogynaecology</a:t>
            </a:r>
            <a:r>
              <a:rPr lang="en-US" altLang="en-IN" sz="2000" dirty="0" err="1"/>
              <a:t> </a:t>
            </a:r>
            <a:endParaRPr lang="en-IN" sz="2000" dirty="0"/>
          </a:p>
          <a:p>
            <a:r>
              <a:rPr lang="en-US" altLang="en-IN" sz="2000" dirty="0"/>
              <a:t>I</a:t>
            </a:r>
            <a:r>
              <a:rPr lang="en-IN" sz="2000" dirty="0"/>
              <a:t>mprove the </a:t>
            </a:r>
            <a:r>
              <a:rPr lang="en-US" altLang="en-IN" sz="2000" dirty="0"/>
              <a:t>S</a:t>
            </a:r>
            <a:r>
              <a:rPr lang="en-IN" sz="2000" dirty="0"/>
              <a:t>exual </a:t>
            </a:r>
            <a:r>
              <a:rPr lang="en-US" altLang="en-IN" sz="2000" dirty="0"/>
              <a:t>H</a:t>
            </a:r>
            <a:r>
              <a:rPr lang="en-IN" sz="2000" dirty="0"/>
              <a:t>ealth of </a:t>
            </a:r>
            <a:r>
              <a:rPr lang="en-US" altLang="en-IN" sz="2000" dirty="0"/>
              <a:t>W</a:t>
            </a:r>
            <a:r>
              <a:rPr lang="en-IN" sz="2000" dirty="0"/>
              <a:t>omen?	</a:t>
            </a:r>
          </a:p>
          <a:p>
            <a:r>
              <a:rPr lang="en-IN" sz="2000" dirty="0"/>
              <a:t>Dr Roy NG</a:t>
            </a:r>
          </a:p>
        </p:txBody>
      </p:sp>
      <p:pic>
        <p:nvPicPr>
          <p:cNvPr id="10" name="Content Placeholder 9" descr="Screen Clipping"/>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463323" y="3289171"/>
            <a:ext cx="2601567" cy="3089722"/>
          </a:xfrm>
        </p:spPr>
      </p:pic>
      <p:pic>
        <p:nvPicPr>
          <p:cNvPr id="4" name="Content Placeholder 2"/>
          <p:cNvPicPr>
            <a:picLocks noChangeAspect="1"/>
          </p:cNvPicPr>
          <p:nvPr/>
        </p:nvPicPr>
        <p:blipFill>
          <a:blip r:embed="rId4" cstate="print">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935335" y="190500"/>
            <a:ext cx="953770" cy="1121410"/>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 y="221615"/>
            <a:ext cx="11191875" cy="1459865"/>
          </a:xfrm>
        </p:spPr>
        <p:txBody>
          <a:bodyPr/>
          <a:lstStyle/>
          <a:p>
            <a:r>
              <a:rPr lang="en-US" altLang="en-IN" b="1" dirty="0"/>
              <a:t>       </a:t>
            </a:r>
            <a:r>
              <a:rPr lang="en-IN" b="1" dirty="0"/>
              <a:t>Updates 2016                  </a:t>
            </a:r>
            <a:r>
              <a:rPr lang="en-US" altLang="en-IN" b="1" dirty="0"/>
              <a:t>       </a:t>
            </a:r>
            <a:r>
              <a:rPr lang="en-IN" b="1" dirty="0"/>
              <a:t>Updates 2017</a:t>
            </a:r>
            <a:br>
              <a:rPr lang="en-IN" b="1" dirty="0"/>
            </a:br>
            <a:r>
              <a:rPr lang="en-US" altLang="en-IN" b="1" dirty="0"/>
              <a:t>19th Annual Conference    20th Annual Conference </a:t>
            </a:r>
          </a:p>
        </p:txBody>
      </p:sp>
      <p:sp>
        <p:nvSpPr>
          <p:cNvPr id="3" name="Text Placeholder 2"/>
          <p:cNvSpPr>
            <a:spLocks noGrp="1"/>
          </p:cNvSpPr>
          <p:nvPr>
            <p:ph type="body" idx="1"/>
          </p:nvPr>
        </p:nvSpPr>
        <p:spPr>
          <a:xfrm>
            <a:off x="544195" y="2290445"/>
            <a:ext cx="6147435" cy="923290"/>
          </a:xfrm>
          <a:solidFill>
            <a:schemeClr val="accent2"/>
          </a:solidFill>
        </p:spPr>
        <p:txBody>
          <a:bodyPr/>
          <a:lstStyle/>
          <a:p>
            <a:r>
              <a:rPr lang="en-IN" dirty="0"/>
              <a:t>Sex &amp; Cultural </a:t>
            </a:r>
            <a:r>
              <a:rPr lang="en-US" altLang="en-IN" dirty="0"/>
              <a:t>R</a:t>
            </a:r>
            <a:r>
              <a:rPr lang="en-IN" dirty="0"/>
              <a:t>eligion </a:t>
            </a:r>
            <a:r>
              <a:rPr lang="en-US" altLang="en-IN" dirty="0"/>
              <a:t>Ri</a:t>
            </a:r>
            <a:r>
              <a:rPr lang="en-IN" dirty="0"/>
              <a:t>ght and </a:t>
            </a:r>
            <a:r>
              <a:rPr lang="en-US" altLang="en-IN" dirty="0"/>
              <a:t>E</a:t>
            </a:r>
            <a:r>
              <a:rPr lang="en-IN" dirty="0"/>
              <a:t>thics</a:t>
            </a:r>
          </a:p>
          <a:p>
            <a:r>
              <a:rPr lang="en-IN" dirty="0"/>
              <a:t>Dr </a:t>
            </a:r>
            <a:r>
              <a:rPr lang="en-IN" dirty="0" err="1"/>
              <a:t>Yacov</a:t>
            </a:r>
            <a:r>
              <a:rPr lang="en-IN" dirty="0"/>
              <a:t> </a:t>
            </a:r>
            <a:r>
              <a:rPr lang="en-IN" dirty="0" err="1"/>
              <a:t>Reisman</a:t>
            </a:r>
            <a:r>
              <a:rPr lang="en-IN" dirty="0"/>
              <a:t>	                  </a:t>
            </a:r>
          </a:p>
        </p:txBody>
      </p:sp>
      <p:pic>
        <p:nvPicPr>
          <p:cNvPr id="7" name="Content Placeholder 6" descr="Screen Clippi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584325" y="3540760"/>
            <a:ext cx="4067175" cy="2872105"/>
          </a:xfrm>
        </p:spPr>
      </p:pic>
      <p:pic>
        <p:nvPicPr>
          <p:cNvPr id="5" name="Content Placeholder 4" descr="Screen Clipping"/>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8468995" y="3822700"/>
            <a:ext cx="1925955" cy="2336165"/>
          </a:xfrm>
        </p:spPr>
      </p:pic>
      <p:sp>
        <p:nvSpPr>
          <p:cNvPr id="10" name="Text Placeholder 9"/>
          <p:cNvSpPr>
            <a:spLocks noGrp="1"/>
          </p:cNvSpPr>
          <p:nvPr>
            <p:ph type="body" sz="quarter" idx="3"/>
          </p:nvPr>
        </p:nvSpPr>
        <p:spPr>
          <a:xfrm>
            <a:off x="6763385" y="1793240"/>
            <a:ext cx="5183505" cy="1917700"/>
          </a:xfrm>
          <a:solidFill>
            <a:schemeClr val="accent2"/>
          </a:solidFill>
        </p:spPr>
        <p:txBody>
          <a:bodyPr/>
          <a:lstStyle/>
          <a:p>
            <a:r>
              <a:rPr lang="en-US" altLang="en-IN" dirty="0"/>
              <a:t>Dr Gita Arjun</a:t>
            </a:r>
          </a:p>
          <a:p>
            <a:r>
              <a:rPr lang="en-IN" dirty="0"/>
              <a:t>I Me Myself : </a:t>
            </a:r>
            <a:r>
              <a:rPr lang="en-US" altLang="en-IN" dirty="0"/>
              <a:t>S</a:t>
            </a:r>
            <a:r>
              <a:rPr lang="en-IN" dirty="0"/>
              <a:t>urviving as Woman in Medicine.</a:t>
            </a:r>
          </a:p>
        </p:txBody>
      </p:sp>
      <p:pic>
        <p:nvPicPr>
          <p:cNvPr id="4" name="Content Placeholder 2"/>
          <p:cNvPicPr>
            <a:picLocks noChangeAspect="1"/>
          </p:cNvPicPr>
          <p:nvPr/>
        </p:nvPicPr>
        <p:blipFill>
          <a:blip r:embed="rId5" cstate="print">
            <a:duotone>
              <a:prstClr val="black"/>
              <a:schemeClr val="accent2">
                <a:tint val="45000"/>
                <a:satMod val="400000"/>
              </a:schemeClr>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095355" y="190500"/>
            <a:ext cx="953770" cy="1121410"/>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                          </a:t>
            </a:r>
            <a:r>
              <a:rPr lang="en-IN" b="1" dirty="0"/>
              <a:t>Updates 2018</a:t>
            </a:r>
            <a:br>
              <a:rPr lang="en-IN" b="1" dirty="0"/>
            </a:br>
            <a:r>
              <a:rPr lang="en-US" altLang="en-IN" b="1" dirty="0"/>
              <a:t>                 21st Annual Conference </a:t>
            </a:r>
          </a:p>
        </p:txBody>
      </p:sp>
      <p:sp>
        <p:nvSpPr>
          <p:cNvPr id="3" name="Text Placeholder 2"/>
          <p:cNvSpPr>
            <a:spLocks noGrp="1"/>
          </p:cNvSpPr>
          <p:nvPr>
            <p:ph type="body" idx="1"/>
          </p:nvPr>
        </p:nvSpPr>
        <p:spPr>
          <a:solidFill>
            <a:schemeClr val="accent2"/>
          </a:solidFill>
        </p:spPr>
        <p:txBody>
          <a:bodyPr/>
          <a:lstStyle/>
          <a:p>
            <a:r>
              <a:rPr lang="en-IN" dirty="0"/>
              <a:t>               Mechanism of Labour.</a:t>
            </a:r>
          </a:p>
          <a:p>
            <a:r>
              <a:rPr lang="en-IN" dirty="0"/>
              <a:t>                    Dr </a:t>
            </a:r>
            <a:r>
              <a:rPr lang="en-IN" dirty="0" err="1"/>
              <a:t>Pratap</a:t>
            </a:r>
            <a:r>
              <a:rPr lang="en-IN" dirty="0"/>
              <a:t> Kumar                  </a:t>
            </a:r>
          </a:p>
        </p:txBody>
      </p:sp>
      <p:sp>
        <p:nvSpPr>
          <p:cNvPr id="10" name="Text Placeholder 9"/>
          <p:cNvSpPr>
            <a:spLocks noGrp="1"/>
          </p:cNvSpPr>
          <p:nvPr>
            <p:ph type="body" sz="quarter" idx="3"/>
          </p:nvPr>
        </p:nvSpPr>
        <p:spPr>
          <a:solidFill>
            <a:schemeClr val="accent2"/>
          </a:solidFill>
        </p:spPr>
        <p:txBody>
          <a:bodyPr>
            <a:normAutofit lnSpcReduction="10000"/>
          </a:bodyPr>
          <a:lstStyle/>
          <a:p>
            <a:r>
              <a:rPr lang="en-IN" dirty="0"/>
              <a:t>                      Dr </a:t>
            </a:r>
            <a:r>
              <a:rPr lang="en-IN" dirty="0" err="1"/>
              <a:t>Pratap</a:t>
            </a:r>
            <a:r>
              <a:rPr lang="en-IN" dirty="0"/>
              <a:t> Kumar</a:t>
            </a:r>
          </a:p>
          <a:p>
            <a:r>
              <a:rPr lang="en-IN" dirty="0"/>
              <a:t>                 </a:t>
            </a:r>
          </a:p>
        </p:txBody>
      </p:sp>
      <p:pic>
        <p:nvPicPr>
          <p:cNvPr id="1026"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9810" y="1891587"/>
            <a:ext cx="2740660" cy="3420824"/>
          </a:xfrm>
          <a:prstGeom prst="rect">
            <a:avLst/>
          </a:prstGeom>
          <a:noFill/>
          <a:extLst>
            <a:ext uri="{909E8E84-426E-40DD-AFC4-6F175D3DCCD1}">
              <a14:hiddenFill xmlns:a14="http://schemas.microsoft.com/office/drawing/2010/main">
                <a:solidFill>
                  <a:srgbClr val="FFFFFF"/>
                </a:solidFill>
              </a14:hiddenFill>
            </a:ext>
          </a:extLst>
        </p:spPr>
      </p:pic>
      <p:pic>
        <p:nvPicPr>
          <p:cNvPr id="8" name="Content Placeholder 7"/>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840105" y="2627630"/>
            <a:ext cx="5158740" cy="3439160"/>
          </a:xfrm>
        </p:spPr>
      </p:pic>
      <p:pic>
        <p:nvPicPr>
          <p:cNvPr id="4" name="Content Placeholder 2"/>
          <p:cNvPicPr>
            <a:picLocks noGrp="1" noChangeAspect="1"/>
          </p:cNvPicPr>
          <p:nvPr>
            <p:ph sz="quarter" idx="4"/>
          </p:nvPr>
        </p:nvPicPr>
        <p:blipFill>
          <a:blip r:embed="rId5" cstate="print">
            <a:duotone>
              <a:prstClr val="black"/>
              <a:schemeClr val="accent2">
                <a:tint val="45000"/>
                <a:satMod val="400000"/>
              </a:schemeClr>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911205" y="118110"/>
            <a:ext cx="953770" cy="1121410"/>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                          </a:t>
            </a:r>
            <a:r>
              <a:rPr lang="en-IN" b="1" dirty="0"/>
              <a:t>Updates 2019</a:t>
            </a:r>
            <a:br>
              <a:rPr lang="en-IN" b="1" dirty="0"/>
            </a:br>
            <a:r>
              <a:rPr lang="en-US" altLang="en-IN" b="1" dirty="0"/>
              <a:t>                22nd Annual Conference</a:t>
            </a:r>
          </a:p>
        </p:txBody>
      </p:sp>
      <p:sp>
        <p:nvSpPr>
          <p:cNvPr id="3" name="Text Placeholder 2"/>
          <p:cNvSpPr>
            <a:spLocks noGrp="1"/>
          </p:cNvSpPr>
          <p:nvPr>
            <p:ph type="body" idx="1"/>
          </p:nvPr>
        </p:nvSpPr>
        <p:spPr>
          <a:xfrm>
            <a:off x="840105" y="1681480"/>
            <a:ext cx="5158105" cy="1313180"/>
          </a:xfrm>
          <a:solidFill>
            <a:schemeClr val="accent2"/>
          </a:solidFill>
        </p:spPr>
        <p:txBody>
          <a:bodyPr>
            <a:normAutofit fontScale="25000" lnSpcReduction="20000"/>
          </a:bodyPr>
          <a:lstStyle/>
          <a:p>
            <a:r>
              <a:rPr lang="en-IN" sz="4800" dirty="0"/>
              <a:t>                          </a:t>
            </a:r>
          </a:p>
          <a:p>
            <a:r>
              <a:rPr lang="en-IN" sz="4800" i="0" dirty="0">
                <a:effectLst/>
                <a:latin typeface="Roboto"/>
              </a:rPr>
              <a:t>                              </a:t>
            </a:r>
          </a:p>
          <a:p>
            <a:r>
              <a:rPr lang="en-IN" sz="4800" dirty="0">
                <a:latin typeface="Roboto"/>
              </a:rPr>
              <a:t>                       </a:t>
            </a:r>
          </a:p>
          <a:p>
            <a:endParaRPr lang="en-IN" sz="4800" dirty="0">
              <a:latin typeface="Roboto"/>
            </a:endParaRPr>
          </a:p>
          <a:p>
            <a:endParaRPr lang="en-IN" sz="4800" dirty="0">
              <a:latin typeface="Roboto"/>
            </a:endParaRPr>
          </a:p>
          <a:p>
            <a:r>
              <a:rPr lang="en-IN" sz="4800" dirty="0">
                <a:latin typeface="Roboto"/>
              </a:rPr>
              <a:t>  </a:t>
            </a:r>
            <a:r>
              <a:rPr lang="en-US" sz="11200" dirty="0">
                <a:effectLst/>
                <a:latin typeface="Calibri" panose="020F0502020204030204" charset="0"/>
                <a:cs typeface="Calibri" panose="020F0502020204030204" charset="0"/>
              </a:rPr>
              <a:t>Prof. Jason </a:t>
            </a:r>
            <a:r>
              <a:rPr lang="en-US" sz="11200" dirty="0" err="1">
                <a:effectLst/>
                <a:latin typeface="Calibri" panose="020F0502020204030204" charset="0"/>
                <a:cs typeface="Calibri" panose="020F0502020204030204" charset="0"/>
              </a:rPr>
              <a:t>Gardosi</a:t>
            </a:r>
            <a:endParaRPr lang="en-IN" sz="4800" dirty="0">
              <a:latin typeface="Calibri" panose="020F0502020204030204" charset="0"/>
              <a:cs typeface="Calibri" panose="020F0502020204030204" charset="0"/>
            </a:endParaRPr>
          </a:p>
          <a:p>
            <a:pPr algn="l"/>
            <a:r>
              <a:rPr lang="en-IN" dirty="0">
                <a:latin typeface="Calibri" panose="020F0502020204030204" charset="0"/>
                <a:cs typeface="Calibri" panose="020F0502020204030204" charset="0"/>
              </a:rPr>
              <a:t>             </a:t>
            </a:r>
            <a:endParaRPr lang="en-US" b="1" dirty="0">
              <a:solidFill>
                <a:srgbClr val="666666"/>
              </a:solidFill>
              <a:effectLst/>
              <a:latin typeface="Calibri" panose="020F0502020204030204" charset="0"/>
              <a:cs typeface="Calibri" panose="020F0502020204030204" charset="0"/>
            </a:endParaRPr>
          </a:p>
          <a:p>
            <a:pPr algn="l"/>
            <a:r>
              <a:rPr lang="en-US" sz="3800" b="1" dirty="0">
                <a:effectLst/>
                <a:latin typeface="Calibri" panose="020F0502020204030204" charset="0"/>
                <a:cs typeface="Calibri" panose="020F0502020204030204" charset="0"/>
              </a:rPr>
              <a:t>      </a:t>
            </a:r>
            <a:r>
              <a:rPr lang="en-US" sz="9600" b="1" dirty="0">
                <a:effectLst/>
                <a:latin typeface="Calibri" panose="020F0502020204030204" charset="0"/>
                <a:cs typeface="Calibri" panose="020F0502020204030204" charset="0"/>
              </a:rPr>
              <a:t>From </a:t>
            </a:r>
            <a:r>
              <a:rPr lang="en-US" sz="9600" b="1" dirty="0" err="1">
                <a:effectLst/>
                <a:latin typeface="Calibri" panose="020F0502020204030204" charset="0"/>
                <a:cs typeface="Calibri" panose="020F0502020204030204" charset="0"/>
              </a:rPr>
              <a:t>ReCoDe</a:t>
            </a:r>
            <a:r>
              <a:rPr lang="en-US" sz="9600" b="1" dirty="0">
                <a:effectLst/>
                <a:latin typeface="Calibri" panose="020F0502020204030204" charset="0"/>
                <a:cs typeface="Calibri" panose="020F0502020204030204" charset="0"/>
              </a:rPr>
              <a:t> to SCOR, from GROW to GAP:</a:t>
            </a:r>
            <a:endParaRPr lang="en-US" sz="3800" b="0" dirty="0">
              <a:effectLst/>
              <a:latin typeface="Calibri" panose="020F0502020204030204" charset="0"/>
              <a:cs typeface="Calibri" panose="020F0502020204030204" charset="0"/>
            </a:endParaRPr>
          </a:p>
        </p:txBody>
      </p:sp>
      <p:sp>
        <p:nvSpPr>
          <p:cNvPr id="10" name="Text Placeholder 9"/>
          <p:cNvSpPr>
            <a:spLocks noGrp="1"/>
          </p:cNvSpPr>
          <p:nvPr>
            <p:ph type="body" sz="quarter" idx="3"/>
          </p:nvPr>
        </p:nvSpPr>
        <p:spPr>
          <a:solidFill>
            <a:schemeClr val="accent2"/>
          </a:solidFill>
        </p:spPr>
        <p:txBody>
          <a:bodyPr>
            <a:normAutofit fontScale="25000" lnSpcReduction="20000"/>
          </a:bodyPr>
          <a:lstStyle/>
          <a:p>
            <a:r>
              <a:rPr lang="en-IN" dirty="0"/>
              <a:t>                               </a:t>
            </a:r>
            <a:r>
              <a:rPr lang="en-US" sz="11200" b="1" i="0" dirty="0">
                <a:effectLst/>
                <a:latin typeface="Roboto"/>
              </a:rPr>
              <a:t>Prof. Jason </a:t>
            </a:r>
            <a:r>
              <a:rPr lang="en-US" sz="11200" b="1" i="0" dirty="0" err="1">
                <a:effectLst/>
                <a:latin typeface="Roboto"/>
              </a:rPr>
              <a:t>Gardosi</a:t>
            </a:r>
            <a:r>
              <a:rPr lang="en-IN" sz="11200" dirty="0"/>
              <a:t> </a:t>
            </a:r>
            <a:endParaRPr lang="en-IN" sz="4800" dirty="0"/>
          </a:p>
        </p:txBody>
      </p:sp>
      <p:pic>
        <p:nvPicPr>
          <p:cNvPr id="4" name="Picture 2"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8764" y="2722233"/>
            <a:ext cx="2727338" cy="24534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105" y="3084195"/>
            <a:ext cx="5517515" cy="3153410"/>
          </a:xfrm>
          <a:prstGeom prst="rect">
            <a:avLst/>
          </a:prstGeom>
          <a:noFill/>
          <a:extLst>
            <a:ext uri="{909E8E84-426E-40DD-AFC4-6F175D3DCCD1}">
              <a14:hiddenFill xmlns:a14="http://schemas.microsoft.com/office/drawing/2010/main">
                <a:solidFill>
                  <a:srgbClr val="FFFFFF"/>
                </a:solidFill>
              </a14:hiddenFill>
            </a:ext>
          </a:extLst>
        </p:spPr>
      </p:pic>
      <p:pic>
        <p:nvPicPr>
          <p:cNvPr id="8" name="Content Placeholder 2"/>
          <p:cNvPicPr>
            <a:picLocks noGrp="1" noChangeAspect="1"/>
          </p:cNvPicPr>
          <p:nvPr>
            <p:ph sz="half" idx="2"/>
          </p:nvPr>
        </p:nvPicPr>
        <p:blipFill>
          <a:blip r:embed="rId5" cstate="print">
            <a:duotone>
              <a:prstClr val="black"/>
              <a:schemeClr val="accent2">
                <a:tint val="45000"/>
                <a:satMod val="400000"/>
              </a:schemeClr>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059160" y="161925"/>
            <a:ext cx="953770" cy="1121410"/>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Content Placeholder 101"/>
          <p:cNvPicPr>
            <a:picLocks noGrp="1"/>
          </p:cNvPicPr>
          <p:nvPr>
            <p:ph idx="1"/>
          </p:nvPr>
        </p:nvPicPr>
        <p:blipFill>
          <a:blip r:embed="rId2"/>
          <a:stretch>
            <a:fillRect/>
          </a:stretch>
        </p:blipFill>
        <p:spPr>
          <a:xfrm>
            <a:off x="987425" y="2924810"/>
            <a:ext cx="2595245" cy="2254885"/>
          </a:xfrm>
          <a:prstGeom prst="rect">
            <a:avLst/>
          </a:prstGeom>
          <a:noFill/>
          <a:ln w="9525">
            <a:noFill/>
          </a:ln>
        </p:spPr>
      </p:pic>
      <p:sp>
        <p:nvSpPr>
          <p:cNvPr id="8" name="Text Box 7"/>
          <p:cNvSpPr txBox="1"/>
          <p:nvPr/>
        </p:nvSpPr>
        <p:spPr>
          <a:xfrm>
            <a:off x="4220845" y="2952750"/>
            <a:ext cx="5527040" cy="953135"/>
          </a:xfrm>
          <a:prstGeom prst="rect">
            <a:avLst/>
          </a:prstGeom>
          <a:noFill/>
        </p:spPr>
        <p:txBody>
          <a:bodyPr wrap="square" rtlCol="0" anchor="t">
            <a:spAutoFit/>
          </a:bodyPr>
          <a:lstStyle/>
          <a:p>
            <a:r>
              <a:rPr lang="en-US" sz="2800" b="1">
                <a:highlight>
                  <a:srgbClr val="FF0000"/>
                </a:highlight>
              </a:rPr>
              <a:t>The new sexuality of adolescents 2020 and beyond</a:t>
            </a:r>
          </a:p>
        </p:txBody>
      </p:sp>
      <p:sp>
        <p:nvSpPr>
          <p:cNvPr id="2" name="Text Box 1"/>
          <p:cNvSpPr txBox="1"/>
          <p:nvPr/>
        </p:nvSpPr>
        <p:spPr>
          <a:xfrm>
            <a:off x="3235325" y="304165"/>
            <a:ext cx="6096000" cy="1753235"/>
          </a:xfrm>
          <a:prstGeom prst="rect">
            <a:avLst/>
          </a:prstGeom>
          <a:noFill/>
        </p:spPr>
        <p:txBody>
          <a:bodyPr wrap="square" rtlCol="0" anchor="t">
            <a:spAutoFit/>
          </a:bodyPr>
          <a:lstStyle/>
          <a:p>
            <a:r>
              <a:rPr lang="en-US" altLang="en-IN" sz="3600" b="1" dirty="0">
                <a:sym typeface="+mn-ea"/>
              </a:rPr>
              <a:t>           </a:t>
            </a:r>
            <a:r>
              <a:rPr lang="en-IN" sz="3600" b="1" dirty="0">
                <a:sym typeface="+mn-ea"/>
              </a:rPr>
              <a:t>Updates 20</a:t>
            </a:r>
            <a:r>
              <a:rPr lang="en-US" altLang="en-IN" sz="3600" b="1" dirty="0">
                <a:sym typeface="+mn-ea"/>
              </a:rPr>
              <a:t>20</a:t>
            </a:r>
          </a:p>
          <a:p>
            <a:r>
              <a:rPr lang="en-US" altLang="en-IN" sz="3600" b="1" dirty="0">
                <a:sym typeface="+mn-ea"/>
              </a:rPr>
              <a:t>23rd Annual Conference </a:t>
            </a:r>
          </a:p>
          <a:p>
            <a:endParaRPr lang="en-US" altLang="en-IN" sz="3600" b="1" dirty="0">
              <a:sym typeface="+mn-ea"/>
            </a:endParaRPr>
          </a:p>
        </p:txBody>
      </p:sp>
      <p:sp>
        <p:nvSpPr>
          <p:cNvPr id="10" name="Text Placeholder 9"/>
          <p:cNvSpPr>
            <a:spLocks noGrp="1"/>
          </p:cNvSpPr>
          <p:nvPr>
            <p:ph type="body" sz="quarter" idx="3"/>
          </p:nvPr>
        </p:nvSpPr>
        <p:spPr>
          <a:xfrm>
            <a:off x="4339590" y="4554855"/>
            <a:ext cx="4624705" cy="593090"/>
          </a:xfrm>
          <a:solidFill>
            <a:schemeClr val="accent2"/>
          </a:solidFill>
        </p:spPr>
        <p:txBody>
          <a:bodyPr>
            <a:normAutofit/>
          </a:bodyPr>
          <a:lstStyle/>
          <a:p>
            <a:pPr marL="0" indent="0">
              <a:buNone/>
            </a:pPr>
            <a:r>
              <a:rPr lang="en-US" b="1">
                <a:highlight>
                  <a:srgbClr val="FF0000"/>
                </a:highlight>
                <a:sym typeface="+mn-ea"/>
              </a:rPr>
              <a:t>Dr Avinash De Sousa</a:t>
            </a:r>
            <a:endParaRPr lang="en-US" sz="4800" b="1" dirty="0">
              <a:highlight>
                <a:srgbClr val="FF0000"/>
              </a:highlight>
              <a:sym typeface="+mn-ea"/>
            </a:endParaRPr>
          </a:p>
        </p:txBody>
      </p:sp>
      <p:pic>
        <p:nvPicPr>
          <p:cNvPr id="3" name="Content Placeholder 2"/>
          <p:cNvPicPr>
            <a:picLocks noChangeAspect="1"/>
          </p:cNvPicPr>
          <p:nvPr/>
        </p:nvPicPr>
        <p:blipFill>
          <a:blip r:embed="rId3" cstate="print">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059160" y="161925"/>
            <a:ext cx="953770" cy="1121410"/>
          </a:xfrm>
          <a:prstGeom prst="rect">
            <a:avLst/>
          </a:prstGeom>
          <a:no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64485" y="2541270"/>
            <a:ext cx="9054465" cy="1776095"/>
          </a:xfrm>
          <a:prstGeom prst="rect">
            <a:avLst/>
          </a:prstGeom>
        </p:spPr>
        <p:txBody>
          <a:bodyPr wrap="square">
            <a:spAutoFit/>
          </a:bodyPr>
          <a:lstStyle/>
          <a:p>
            <a:pPr>
              <a:lnSpc>
                <a:spcPct val="115000"/>
              </a:lnSpc>
              <a:spcAft>
                <a:spcPts val="1000"/>
              </a:spcAft>
            </a:pPr>
            <a:r>
              <a:rPr lang="en-IN" sz="1400" b="1" dirty="0">
                <a:ea typeface="Yu Gothic UI Semilight" panose="020B0400000000000000" charset="-128"/>
                <a:cs typeface="Calibri" panose="020F0502020204030204" charset="0"/>
              </a:rPr>
              <a:t> </a:t>
            </a:r>
            <a:r>
              <a:rPr lang="en-IN" sz="3200" b="1" dirty="0">
                <a:ea typeface="Yu Gothic UI Semilight" panose="020B0400000000000000" charset="-128"/>
                <a:cs typeface="Calibri" panose="020F0502020204030204" charset="0"/>
              </a:rPr>
              <a:t>  “Women’s Empowerment Way Forward for SDG Goals”</a:t>
            </a:r>
            <a:endParaRPr lang="en-US" sz="2400" dirty="0">
              <a:ea typeface="Calibri" panose="020F0502020204030204" charset="0"/>
              <a:cs typeface="Times New Roman" panose="02020603050405020304" charset="0"/>
            </a:endParaRPr>
          </a:p>
          <a:p>
            <a:pPr>
              <a:lnSpc>
                <a:spcPct val="115000"/>
              </a:lnSpc>
              <a:spcAft>
                <a:spcPts val="1000"/>
              </a:spcAft>
            </a:pPr>
            <a:r>
              <a:rPr lang="en-US" altLang="en-IN" sz="2400" b="1" dirty="0">
                <a:ea typeface="Yu Gothic UI Semilight" panose="020B0400000000000000" charset="-128"/>
                <a:cs typeface="Calibri" panose="020F0502020204030204" charset="0"/>
                <a:sym typeface="+mn-ea"/>
              </a:rPr>
              <a:t>                               </a:t>
            </a:r>
            <a:r>
              <a:rPr lang="en-IN" sz="1400" b="1" dirty="0">
                <a:ea typeface="Yu Gothic UI Semilight" panose="020B0400000000000000" charset="-128"/>
                <a:cs typeface="Calibri" panose="020F0502020204030204" charset="0"/>
              </a:rPr>
              <a:t> </a:t>
            </a:r>
            <a:r>
              <a:rPr lang="en-IN" b="1" dirty="0">
                <a:ea typeface="Yu Gothic UI Semilight" panose="020B0400000000000000" charset="-128"/>
                <a:cs typeface="Calibri" panose="020F0502020204030204" charset="0"/>
              </a:rPr>
              <a:t>             </a:t>
            </a:r>
            <a:endParaRPr lang="en-US" dirty="0"/>
          </a:p>
        </p:txBody>
      </p:sp>
      <p:pic>
        <p:nvPicPr>
          <p:cNvPr id="2050" name="Picture 2" descr="https://drshanthakumari.in/img/abou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755" y="2672080"/>
            <a:ext cx="1895475" cy="2696845"/>
          </a:xfrm>
          <a:prstGeom prst="rect">
            <a:avLst/>
          </a:prstGeom>
          <a:noFill/>
          <a:extLst>
            <a:ext uri="{909E8E84-426E-40DD-AFC4-6F175D3DCCD1}">
              <a14:hiddenFill xmlns:a14="http://schemas.microsoft.com/office/drawing/2010/main">
                <a:solidFill>
                  <a:srgbClr val="FFFFFF"/>
                </a:solidFill>
              </a14:hiddenFill>
            </a:ext>
          </a:extLst>
        </p:spPr>
      </p:pic>
      <p:sp>
        <p:nvSpPr>
          <p:cNvPr id="2" name="Text Box 1"/>
          <p:cNvSpPr txBox="1"/>
          <p:nvPr/>
        </p:nvSpPr>
        <p:spPr>
          <a:xfrm>
            <a:off x="1448435" y="179705"/>
            <a:ext cx="10013950" cy="1348105"/>
          </a:xfrm>
          <a:prstGeom prst="rect">
            <a:avLst/>
          </a:prstGeom>
          <a:noFill/>
        </p:spPr>
        <p:txBody>
          <a:bodyPr wrap="square" rtlCol="0" anchor="t">
            <a:noAutofit/>
          </a:bodyPr>
          <a:lstStyle/>
          <a:p>
            <a:r>
              <a:rPr lang="en-US" altLang="en-IN" sz="3600" b="1" dirty="0">
                <a:sym typeface="+mn-ea"/>
              </a:rPr>
              <a:t>                         </a:t>
            </a:r>
            <a:r>
              <a:rPr lang="en-IN" sz="3600" b="1" dirty="0">
                <a:sym typeface="+mn-ea"/>
              </a:rPr>
              <a:t>Updates </a:t>
            </a:r>
            <a:r>
              <a:rPr lang="en-US" altLang="en-IN" sz="3600" b="1" dirty="0">
                <a:sym typeface="+mn-ea"/>
              </a:rPr>
              <a:t>2021</a:t>
            </a:r>
          </a:p>
          <a:p>
            <a:r>
              <a:rPr lang="en-US" altLang="en-IN" sz="3600" b="1" dirty="0">
                <a:sym typeface="+mn-ea"/>
              </a:rPr>
              <a:t>               24th Annual Conference </a:t>
            </a:r>
          </a:p>
          <a:p>
            <a:r>
              <a:rPr lang="en-US" altLang="en-IN" sz="3600" b="1" dirty="0">
                <a:sym typeface="+mn-ea"/>
              </a:rPr>
              <a:t>            </a:t>
            </a:r>
          </a:p>
          <a:p>
            <a:endParaRPr lang="en-US" altLang="en-IN" sz="3600" b="1" dirty="0">
              <a:sym typeface="+mn-ea"/>
            </a:endParaRPr>
          </a:p>
          <a:p>
            <a:endParaRPr lang="en-US" altLang="en-IN" sz="3600" b="1" dirty="0">
              <a:sym typeface="+mn-ea"/>
            </a:endParaRPr>
          </a:p>
        </p:txBody>
      </p:sp>
      <p:sp>
        <p:nvSpPr>
          <p:cNvPr id="10" name="Text Placeholder 9"/>
          <p:cNvSpPr>
            <a:spLocks noGrp="1"/>
          </p:cNvSpPr>
          <p:nvPr>
            <p:ph type="body" sz="quarter" idx="3"/>
          </p:nvPr>
        </p:nvSpPr>
        <p:spPr>
          <a:xfrm>
            <a:off x="4916774" y="4317185"/>
            <a:ext cx="4624736" cy="823912"/>
          </a:xfrm>
          <a:solidFill>
            <a:schemeClr val="accent2"/>
          </a:solidFill>
        </p:spPr>
        <p:txBody>
          <a:bodyPr>
            <a:normAutofit/>
          </a:bodyPr>
          <a:lstStyle/>
          <a:p>
            <a:pPr marL="0" indent="0">
              <a:buNone/>
            </a:pPr>
            <a:r>
              <a:rPr lang="en-IN" dirty="0"/>
              <a:t> </a:t>
            </a:r>
            <a:r>
              <a:rPr lang="en-IN" b="1" dirty="0">
                <a:solidFill>
                  <a:schemeClr val="tx1"/>
                </a:solidFill>
                <a:ea typeface="Yu Gothic UI Semilight" panose="020B0400000000000000" charset="-128"/>
                <a:cs typeface="Calibri" panose="020F0502020204030204" charset="0"/>
                <a:sym typeface="+mn-ea"/>
              </a:rPr>
              <a:t>Dr S. Shantha Kumari </a:t>
            </a:r>
            <a:endParaRPr lang="en-US" dirty="0">
              <a:solidFill>
                <a:schemeClr val="tx1"/>
              </a:solidFill>
              <a:ea typeface="Calibri" panose="020F0502020204030204" charset="0"/>
              <a:cs typeface="Times New Roman" panose="02020603050405020304" charset="0"/>
            </a:endParaRPr>
          </a:p>
          <a:p>
            <a:endParaRPr lang="en-US" sz="4800" dirty="0">
              <a:solidFill>
                <a:schemeClr val="tx1"/>
              </a:solidFill>
              <a:ea typeface="Calibri" panose="020F0502020204030204" charset="0"/>
              <a:cs typeface="Times New Roman" panose="02020603050405020304" charset="0"/>
            </a:endParaRPr>
          </a:p>
        </p:txBody>
      </p:sp>
      <p:pic>
        <p:nvPicPr>
          <p:cNvPr id="8" name="Content Placeholder 2"/>
          <p:cNvPicPr>
            <a:picLocks noChangeAspect="1"/>
          </p:cNvPicPr>
          <p:nvPr/>
        </p:nvPicPr>
        <p:blipFill>
          <a:blip r:embed="rId3" cstate="print">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059160" y="161925"/>
            <a:ext cx="953770" cy="1121410"/>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Content Placeholder 102"/>
          <p:cNvPicPr>
            <a:picLocks noGrp="1" noChangeAspect="1"/>
          </p:cNvPicPr>
          <p:nvPr>
            <p:ph sz="half" idx="1"/>
          </p:nvPr>
        </p:nvPicPr>
        <p:blipFill>
          <a:blip r:embed="rId2"/>
          <a:stretch>
            <a:fillRect/>
          </a:stretch>
        </p:blipFill>
        <p:spPr>
          <a:xfrm>
            <a:off x="1093470" y="2310130"/>
            <a:ext cx="2736850" cy="3416300"/>
          </a:xfrm>
          <a:prstGeom prst="rect">
            <a:avLst/>
          </a:prstGeom>
          <a:noFill/>
          <a:ln w="9525">
            <a:noFill/>
          </a:ln>
        </p:spPr>
      </p:pic>
      <p:sp>
        <p:nvSpPr>
          <p:cNvPr id="5" name="Text Box 4"/>
          <p:cNvSpPr txBox="1"/>
          <p:nvPr/>
        </p:nvSpPr>
        <p:spPr>
          <a:xfrm>
            <a:off x="4625975" y="2345055"/>
            <a:ext cx="4486275" cy="1383665"/>
          </a:xfrm>
          <a:prstGeom prst="rect">
            <a:avLst/>
          </a:prstGeom>
          <a:noFill/>
        </p:spPr>
        <p:txBody>
          <a:bodyPr wrap="square" rtlCol="0" anchor="t">
            <a:spAutoFit/>
          </a:bodyPr>
          <a:lstStyle/>
          <a:p>
            <a:r>
              <a:rPr lang="en-US" sz="2800" b="1">
                <a:highlight>
                  <a:srgbClr val="FFFF00"/>
                </a:highlight>
              </a:rPr>
              <a:t> </a:t>
            </a:r>
          </a:p>
          <a:p>
            <a:endParaRPr lang="en-US" sz="2800" b="1">
              <a:solidFill>
                <a:schemeClr val="bg1"/>
              </a:solidFill>
              <a:highlight>
                <a:srgbClr val="000000"/>
              </a:highlight>
            </a:endParaRPr>
          </a:p>
          <a:p>
            <a:r>
              <a:rPr lang="en-US" sz="2800" b="1">
                <a:solidFill>
                  <a:schemeClr val="bg1"/>
                </a:solidFill>
                <a:highlight>
                  <a:srgbClr val="000000"/>
                </a:highlight>
              </a:rPr>
              <a:t>Reproductive Genetics</a:t>
            </a:r>
          </a:p>
        </p:txBody>
      </p:sp>
      <p:sp>
        <p:nvSpPr>
          <p:cNvPr id="2" name="Text Box 1"/>
          <p:cNvSpPr txBox="1"/>
          <p:nvPr/>
        </p:nvSpPr>
        <p:spPr>
          <a:xfrm>
            <a:off x="2745740" y="362585"/>
            <a:ext cx="6096000" cy="1753235"/>
          </a:xfrm>
          <a:prstGeom prst="rect">
            <a:avLst/>
          </a:prstGeom>
          <a:noFill/>
        </p:spPr>
        <p:txBody>
          <a:bodyPr wrap="square" rtlCol="0" anchor="t">
            <a:spAutoFit/>
          </a:bodyPr>
          <a:lstStyle/>
          <a:p>
            <a:r>
              <a:rPr lang="en-US" altLang="en-IN" sz="3600" b="1" dirty="0">
                <a:sym typeface="+mn-ea"/>
              </a:rPr>
              <a:t>           </a:t>
            </a:r>
            <a:r>
              <a:rPr lang="en-IN" sz="3600" b="1" dirty="0">
                <a:sym typeface="+mn-ea"/>
              </a:rPr>
              <a:t>Updates 2</a:t>
            </a:r>
            <a:r>
              <a:rPr lang="en-US" altLang="en-IN" sz="3600" b="1" dirty="0">
                <a:sym typeface="+mn-ea"/>
              </a:rPr>
              <a:t>022</a:t>
            </a:r>
          </a:p>
          <a:p>
            <a:r>
              <a:rPr lang="en-US" altLang="en-IN" sz="3600" b="1" dirty="0">
                <a:sym typeface="+mn-ea"/>
              </a:rPr>
              <a:t>25th Annual Conference </a:t>
            </a:r>
          </a:p>
          <a:p>
            <a:endParaRPr lang="en-US" altLang="en-IN" sz="3600" b="1" dirty="0">
              <a:sym typeface="+mn-ea"/>
            </a:endParaRPr>
          </a:p>
        </p:txBody>
      </p:sp>
      <p:sp>
        <p:nvSpPr>
          <p:cNvPr id="10" name="Text Placeholder 9"/>
          <p:cNvSpPr>
            <a:spLocks noGrp="1"/>
          </p:cNvSpPr>
          <p:nvPr>
            <p:ph type="body" sz="quarter" idx="3"/>
          </p:nvPr>
        </p:nvSpPr>
        <p:spPr>
          <a:xfrm>
            <a:off x="4487514" y="3957775"/>
            <a:ext cx="4624736" cy="823912"/>
          </a:xfrm>
          <a:solidFill>
            <a:schemeClr val="accent2"/>
          </a:solidFill>
        </p:spPr>
        <p:txBody>
          <a:bodyPr>
            <a:normAutofit fontScale="37500" lnSpcReduction="10000"/>
          </a:bodyPr>
          <a:lstStyle/>
          <a:p>
            <a:r>
              <a:rPr lang="en-IN" dirty="0"/>
              <a:t>         </a:t>
            </a:r>
            <a:r>
              <a:rPr lang="en-US" sz="9300" b="1" dirty="0">
                <a:sym typeface="+mn-ea"/>
              </a:rPr>
              <a:t>Dr Hrishikesh Pai</a:t>
            </a:r>
            <a:endParaRPr lang="en-US" sz="9300" b="1" dirty="0">
              <a:highlight>
                <a:srgbClr val="FFFF00"/>
              </a:highlight>
              <a:sym typeface="+mn-ea"/>
            </a:endParaRPr>
          </a:p>
          <a:p>
            <a:r>
              <a:rPr lang="en-IN" b="1" dirty="0">
                <a:highlight>
                  <a:srgbClr val="FFFF00"/>
                </a:highlight>
                <a:ea typeface="Yu Gothic UI Semilight" panose="020B0400000000000000" charset="-128"/>
                <a:cs typeface="Calibri" panose="020F0502020204030204" charset="0"/>
                <a:sym typeface="+mn-ea"/>
              </a:rPr>
              <a:t> </a:t>
            </a:r>
            <a:endParaRPr lang="en-US" dirty="0">
              <a:highlight>
                <a:srgbClr val="FFFF00"/>
              </a:highlight>
              <a:ea typeface="Calibri" panose="020F0502020204030204" charset="0"/>
              <a:cs typeface="Times New Roman" panose="02020603050405020304" charset="0"/>
            </a:endParaRPr>
          </a:p>
          <a:p>
            <a:endParaRPr lang="en-IN" sz="4800" dirty="0"/>
          </a:p>
        </p:txBody>
      </p:sp>
      <p:pic>
        <p:nvPicPr>
          <p:cNvPr id="8" name="Content Placeholder 2"/>
          <p:cNvPicPr>
            <a:picLocks noChangeAspect="1"/>
          </p:cNvPicPr>
          <p:nvPr/>
        </p:nvPicPr>
        <p:blipFill>
          <a:blip r:embed="rId3" cstate="print">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059160" y="161925"/>
            <a:ext cx="953770" cy="1121410"/>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p:nvPr/>
        </p:nvSpPr>
        <p:spPr>
          <a:xfrm>
            <a:off x="2745740" y="362585"/>
            <a:ext cx="6096000" cy="1753235"/>
          </a:xfrm>
          <a:prstGeom prst="rect">
            <a:avLst/>
          </a:prstGeom>
          <a:noFill/>
        </p:spPr>
        <p:txBody>
          <a:bodyPr wrap="square" rtlCol="0" anchor="t">
            <a:spAutoFit/>
          </a:bodyPr>
          <a:lstStyle/>
          <a:p>
            <a:r>
              <a:rPr lang="en-US" altLang="en-IN" sz="3600" b="1" dirty="0">
                <a:sym typeface="+mn-ea"/>
              </a:rPr>
              <a:t>            </a:t>
            </a:r>
            <a:r>
              <a:rPr lang="en-IN" sz="3600" b="1" dirty="0">
                <a:sym typeface="+mn-ea"/>
              </a:rPr>
              <a:t>Updates 2</a:t>
            </a:r>
            <a:r>
              <a:rPr lang="en-US" altLang="en-IN" sz="3600" b="1" dirty="0">
                <a:sym typeface="+mn-ea"/>
              </a:rPr>
              <a:t>023</a:t>
            </a:r>
          </a:p>
          <a:p>
            <a:r>
              <a:rPr lang="en-US" altLang="en-IN" sz="3600" b="1" dirty="0">
                <a:sym typeface="+mn-ea"/>
              </a:rPr>
              <a:t>   26th Annual Conference </a:t>
            </a:r>
          </a:p>
          <a:p>
            <a:endParaRPr lang="en-US" altLang="en-IN" sz="3600" b="1" dirty="0">
              <a:sym typeface="+mn-ea"/>
            </a:endParaRPr>
          </a:p>
        </p:txBody>
      </p:sp>
      <p:pic>
        <p:nvPicPr>
          <p:cNvPr id="100" name="Content Placeholder 99"/>
          <p:cNvPicPr>
            <a:picLocks noGrp="1" noChangeAspect="1"/>
          </p:cNvPicPr>
          <p:nvPr>
            <p:ph idx="1"/>
          </p:nvPr>
        </p:nvPicPr>
        <p:blipFill>
          <a:blip r:embed="rId3"/>
          <a:stretch>
            <a:fillRect/>
          </a:stretch>
        </p:blipFill>
        <p:spPr>
          <a:xfrm>
            <a:off x="383540" y="2526858"/>
            <a:ext cx="2610485" cy="2790825"/>
          </a:xfrm>
          <a:prstGeom prst="rect">
            <a:avLst/>
          </a:prstGeom>
          <a:noFill/>
          <a:ln w="9525">
            <a:noFill/>
          </a:ln>
        </p:spPr>
      </p:pic>
      <p:sp>
        <p:nvSpPr>
          <p:cNvPr id="101" name="Text Box 100"/>
          <p:cNvSpPr txBox="1"/>
          <p:nvPr/>
        </p:nvSpPr>
        <p:spPr>
          <a:xfrm>
            <a:off x="3284220" y="2891155"/>
            <a:ext cx="9227185" cy="1568450"/>
          </a:xfrm>
          <a:prstGeom prst="rect">
            <a:avLst/>
          </a:prstGeom>
          <a:noFill/>
          <a:ln w="9525">
            <a:noFill/>
          </a:ln>
        </p:spPr>
        <p:txBody>
          <a:bodyPr wrap="square">
            <a:spAutoFit/>
          </a:bodyPr>
          <a:lstStyle/>
          <a:p>
            <a:pPr indent="0"/>
            <a:r>
              <a:rPr lang="en-US" sz="3200" b="1">
                <a:solidFill>
                  <a:srgbClr val="000000"/>
                </a:solidFill>
                <a:latin typeface="Calibri" panose="020F0502020204030204" charset="0"/>
                <a:cs typeface="Times New Roman" panose="02020603050405020304" charset="0"/>
              </a:rPr>
              <a:t>Instrumental Vaginal Delivery in Modern Obstetrics</a:t>
            </a:r>
          </a:p>
          <a:p>
            <a:pPr indent="0"/>
            <a:endParaRPr lang="en-US" sz="3200" b="1">
              <a:solidFill>
                <a:srgbClr val="000000"/>
              </a:solidFill>
              <a:latin typeface="Calibri" panose="020F0502020204030204" charset="0"/>
              <a:cs typeface="Times New Roman" panose="02020603050405020304" charset="0"/>
            </a:endParaRPr>
          </a:p>
          <a:p>
            <a:pPr indent="0"/>
            <a:r>
              <a:rPr lang="en-US" sz="3200" b="1">
                <a:solidFill>
                  <a:srgbClr val="000000"/>
                </a:solidFill>
                <a:latin typeface="Calibri" panose="020F0502020204030204" charset="0"/>
                <a:cs typeface="Times New Roman" panose="02020603050405020304" charset="0"/>
              </a:rPr>
              <a:t>Dr Jaydeep Tank</a:t>
            </a:r>
          </a:p>
        </p:txBody>
      </p:sp>
      <p:pic>
        <p:nvPicPr>
          <p:cNvPr id="8" name="Content Placeholder 2"/>
          <p:cNvPicPr>
            <a:picLocks noGrp="1" noChangeAspect="1"/>
          </p:cNvPicPr>
          <p:nvPr>
            <p:ph sz="half" idx="2"/>
          </p:nvPr>
        </p:nvPicPr>
        <p:blipFill>
          <a:blip r:embed="rId4" cstate="print">
            <a:duotone>
              <a:prstClr val="black"/>
              <a:schemeClr val="accent2">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059160" y="161925"/>
            <a:ext cx="953770" cy="1121410"/>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p:nvPr/>
        </p:nvSpPr>
        <p:spPr>
          <a:xfrm>
            <a:off x="2745740" y="362585"/>
            <a:ext cx="7590956" cy="2862322"/>
          </a:xfrm>
          <a:prstGeom prst="rect">
            <a:avLst/>
          </a:prstGeom>
          <a:noFill/>
        </p:spPr>
        <p:txBody>
          <a:bodyPr wrap="square" rtlCol="0" anchor="t">
            <a:spAutoFit/>
          </a:bodyPr>
          <a:lstStyle/>
          <a:p>
            <a:r>
              <a:rPr lang="en-US" altLang="en-IN" sz="3600" b="1" dirty="0">
                <a:sym typeface="+mn-ea"/>
              </a:rPr>
              <a:t>            </a:t>
            </a:r>
            <a:r>
              <a:rPr lang="en-IN" sz="3600" b="1" dirty="0">
                <a:sym typeface="+mn-ea"/>
              </a:rPr>
              <a:t>Updates </a:t>
            </a:r>
            <a:r>
              <a:rPr lang="en-IN" sz="3600" b="1">
                <a:sym typeface="+mn-ea"/>
              </a:rPr>
              <a:t>2</a:t>
            </a:r>
            <a:r>
              <a:rPr lang="en-US" altLang="en-IN" sz="3600" b="1">
                <a:sym typeface="+mn-ea"/>
              </a:rPr>
              <a:t>024</a:t>
            </a:r>
            <a:endParaRPr lang="en-US" altLang="en-IN" sz="3600" b="1" dirty="0">
              <a:sym typeface="+mn-ea"/>
            </a:endParaRPr>
          </a:p>
          <a:p>
            <a:r>
              <a:rPr lang="en-US" altLang="en-IN" sz="3600" b="1">
                <a:sym typeface="+mn-ea"/>
              </a:rPr>
              <a:t>   27th Annual Conference</a:t>
            </a:r>
          </a:p>
          <a:p>
            <a:r>
              <a:rPr lang="en-US" altLang="en-IN" sz="3600" b="1">
                <a:sym typeface="+mn-ea"/>
              </a:rPr>
              <a:t>Complecations: Detect –Correct-Prevent </a:t>
            </a:r>
            <a:endParaRPr lang="en-US" altLang="en-IN" sz="3600" b="1" dirty="0">
              <a:sym typeface="+mn-ea"/>
            </a:endParaRPr>
          </a:p>
          <a:p>
            <a:endParaRPr lang="en-US" altLang="en-IN" sz="3600" b="1" dirty="0">
              <a:sym typeface="+mn-ea"/>
            </a:endParaRPr>
          </a:p>
        </p:txBody>
      </p:sp>
      <p:sp>
        <p:nvSpPr>
          <p:cNvPr id="101" name="Text Box 100"/>
          <p:cNvSpPr txBox="1"/>
          <p:nvPr/>
        </p:nvSpPr>
        <p:spPr>
          <a:xfrm>
            <a:off x="3284220" y="2891155"/>
            <a:ext cx="9227185" cy="2062103"/>
          </a:xfrm>
          <a:prstGeom prst="rect">
            <a:avLst/>
          </a:prstGeom>
          <a:noFill/>
          <a:ln w="9525">
            <a:noFill/>
          </a:ln>
        </p:spPr>
        <p:txBody>
          <a:bodyPr wrap="square">
            <a:spAutoFit/>
          </a:bodyPr>
          <a:lstStyle/>
          <a:p>
            <a:pPr indent="0"/>
            <a:r>
              <a:rPr lang="en-US" sz="3200" b="1">
                <a:solidFill>
                  <a:srgbClr val="000000"/>
                </a:solidFill>
                <a:latin typeface="Calibri" panose="020F0502020204030204" charset="0"/>
                <a:cs typeface="Times New Roman" panose="02020603050405020304" charset="0"/>
              </a:rPr>
              <a:t>Instrumental Vaginal Delivery in Modern Obstetrics</a:t>
            </a:r>
          </a:p>
          <a:p>
            <a:pPr indent="0"/>
            <a:endParaRPr lang="en-US" sz="3200" b="1">
              <a:solidFill>
                <a:srgbClr val="000000"/>
              </a:solidFill>
              <a:latin typeface="Calibri" panose="020F0502020204030204" charset="0"/>
              <a:cs typeface="Times New Roman" panose="02020603050405020304" charset="0"/>
            </a:endParaRPr>
          </a:p>
          <a:p>
            <a:pPr indent="0"/>
            <a:r>
              <a:rPr lang="en-US" sz="3200" b="1">
                <a:solidFill>
                  <a:srgbClr val="000000"/>
                </a:solidFill>
                <a:latin typeface="Calibri" panose="020F0502020204030204" charset="0"/>
                <a:cs typeface="Times New Roman" panose="02020603050405020304" charset="0"/>
              </a:rPr>
              <a:t>Dr Sheela Mane</a:t>
            </a:r>
          </a:p>
          <a:p>
            <a:pPr indent="0"/>
            <a:r>
              <a:rPr lang="en-US" sz="3200" b="1">
                <a:solidFill>
                  <a:srgbClr val="000000"/>
                </a:solidFill>
                <a:latin typeface="Calibri" panose="020F0502020204030204" charset="0"/>
                <a:cs typeface="Times New Roman" panose="02020603050405020304" charset="0"/>
              </a:rPr>
              <a:t>DIC NAVIGATING IN PREGNANCY</a:t>
            </a:r>
          </a:p>
        </p:txBody>
      </p:sp>
      <p:pic>
        <p:nvPicPr>
          <p:cNvPr id="8" name="Content Placeholder 2"/>
          <p:cNvPicPr>
            <a:picLocks noGrp="1" noChangeAspect="1"/>
          </p:cNvPicPr>
          <p:nvPr>
            <p:ph sz="half" idx="2"/>
          </p:nvPr>
        </p:nvPicPr>
        <p:blipFill>
          <a:blip r:embed="rId3" cstate="print">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059160" y="161925"/>
            <a:ext cx="953770" cy="1121410"/>
          </a:xfrm>
          <a:prstGeom prst="rect">
            <a:avLst/>
          </a:prstGeom>
          <a:noFill/>
          <a:ln w="9525">
            <a:noFill/>
          </a:ln>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031" y="2195512"/>
            <a:ext cx="2438400" cy="24669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p:nvPr/>
        </p:nvSpPr>
        <p:spPr>
          <a:xfrm>
            <a:off x="3468370" y="455295"/>
            <a:ext cx="7590956" cy="3415030"/>
          </a:xfrm>
          <a:prstGeom prst="rect">
            <a:avLst/>
          </a:prstGeom>
          <a:noFill/>
        </p:spPr>
        <p:txBody>
          <a:bodyPr wrap="square" rtlCol="0" anchor="t">
            <a:spAutoFit/>
          </a:bodyPr>
          <a:lstStyle/>
          <a:p>
            <a:r>
              <a:rPr lang="en-US" altLang="en-IN" sz="3600" b="1" dirty="0">
                <a:sym typeface="+mn-ea"/>
              </a:rPr>
              <a:t>            </a:t>
            </a:r>
            <a:r>
              <a:rPr lang="en-IN" sz="3600" b="1" dirty="0">
                <a:sym typeface="+mn-ea"/>
              </a:rPr>
              <a:t>Updates 2</a:t>
            </a:r>
            <a:r>
              <a:rPr lang="en-US" altLang="en-IN" sz="3600" b="1" dirty="0">
                <a:sym typeface="+mn-ea"/>
              </a:rPr>
              <a:t>025</a:t>
            </a:r>
          </a:p>
          <a:p>
            <a:r>
              <a:rPr lang="en-US" altLang="en-IN" sz="3600" b="1">
                <a:sym typeface="+mn-ea"/>
              </a:rPr>
              <a:t>   28th Annual Conference</a:t>
            </a:r>
          </a:p>
          <a:p>
            <a:r>
              <a:rPr lang="en-US" altLang="en-US" sz="3600" b="1" dirty="0">
                <a:sym typeface="+mn-ea"/>
              </a:rPr>
              <a:t>EVERY DROP COUNTS: HEMORRHAGE IN OBSTETRICS &amp; GYNAECOLOGY</a:t>
            </a:r>
          </a:p>
          <a:p>
            <a:endParaRPr lang="en-US" altLang="en-IN" sz="3600" b="1" dirty="0">
              <a:sym typeface="+mn-ea"/>
            </a:endParaRPr>
          </a:p>
        </p:txBody>
      </p:sp>
      <p:sp>
        <p:nvSpPr>
          <p:cNvPr id="101" name="Text Box 100"/>
          <p:cNvSpPr txBox="1"/>
          <p:nvPr/>
        </p:nvSpPr>
        <p:spPr>
          <a:xfrm>
            <a:off x="3284220" y="2891155"/>
            <a:ext cx="8662035" cy="3046095"/>
          </a:xfrm>
          <a:prstGeom prst="rect">
            <a:avLst/>
          </a:prstGeom>
          <a:noFill/>
          <a:ln w="9525">
            <a:noFill/>
          </a:ln>
        </p:spPr>
        <p:txBody>
          <a:bodyPr wrap="square">
            <a:spAutoFit/>
          </a:bodyPr>
          <a:lstStyle/>
          <a:p>
            <a:pPr indent="0"/>
            <a:endParaRPr lang="en-US" sz="3200" b="1">
              <a:solidFill>
                <a:srgbClr val="000000"/>
              </a:solidFill>
              <a:latin typeface="Calibri" panose="020F0502020204030204" charset="0"/>
              <a:cs typeface="Times New Roman" panose="02020603050405020304" charset="0"/>
            </a:endParaRPr>
          </a:p>
          <a:p>
            <a:pPr indent="0"/>
            <a:endParaRPr lang="en-US" sz="3200" b="1">
              <a:solidFill>
                <a:srgbClr val="000000"/>
              </a:solidFill>
              <a:latin typeface="Calibri" panose="020F0502020204030204" charset="0"/>
              <a:cs typeface="Times New Roman" panose="02020603050405020304" charset="0"/>
            </a:endParaRPr>
          </a:p>
          <a:p>
            <a:pPr indent="0"/>
            <a:r>
              <a:rPr lang="en-US" altLang="en-US" sz="3200" b="1">
                <a:solidFill>
                  <a:srgbClr val="000000"/>
                </a:solidFill>
                <a:latin typeface="Calibri" panose="020F0502020204030204" charset="0"/>
                <a:cs typeface="Times New Roman" panose="02020603050405020304" charset="0"/>
              </a:rPr>
              <a:t>Dr Vivek Joshi</a:t>
            </a:r>
          </a:p>
          <a:p>
            <a:pPr indent="0"/>
            <a:r>
              <a:rPr lang="en-US" altLang="en-US" sz="3200" b="1">
                <a:solidFill>
                  <a:srgbClr val="000000"/>
                </a:solidFill>
                <a:latin typeface="Calibri" panose="020F0502020204030204" charset="0"/>
                <a:cs typeface="Times New Roman" panose="02020603050405020304" charset="0"/>
              </a:rPr>
              <a:t>AORTIC CLAMPING FOR LIMITING BLOOD LOSS IN CAESAREAN</a:t>
            </a:r>
          </a:p>
          <a:p>
            <a:pPr indent="0"/>
            <a:r>
              <a:rPr lang="en-US" altLang="en-US" sz="3200" b="1">
                <a:solidFill>
                  <a:srgbClr val="000000"/>
                </a:solidFill>
                <a:latin typeface="Calibri" panose="020F0502020204030204" charset="0"/>
                <a:cs typeface="Times New Roman" panose="02020603050405020304" charset="0"/>
              </a:rPr>
              <a:t>HYSTERECTOMY FOR PAS</a:t>
            </a:r>
          </a:p>
        </p:txBody>
      </p:sp>
      <p:pic>
        <p:nvPicPr>
          <p:cNvPr id="8" name="Content Placeholder 2"/>
          <p:cNvPicPr>
            <a:picLocks noGrp="1" noChangeAspect="1"/>
          </p:cNvPicPr>
          <p:nvPr>
            <p:ph sz="half" idx="2"/>
          </p:nvPr>
        </p:nvPicPr>
        <p:blipFill>
          <a:blip r:embed="rId3" cstate="print">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059160" y="161925"/>
            <a:ext cx="953770" cy="1121410"/>
          </a:xfrm>
          <a:prstGeom prst="rect">
            <a:avLst/>
          </a:prstGeom>
          <a:noFill/>
          <a:ln w="9525">
            <a:noFill/>
          </a:ln>
        </p:spPr>
      </p:pic>
      <p:pic>
        <p:nvPicPr>
          <p:cNvPr id="2" name="Picture 1"/>
          <p:cNvPicPr>
            <a:picLocks noChangeAspect="1"/>
          </p:cNvPicPr>
          <p:nvPr/>
        </p:nvPicPr>
        <p:blipFill>
          <a:blip r:embed="rId5"/>
          <a:stretch>
            <a:fillRect/>
          </a:stretch>
        </p:blipFill>
        <p:spPr>
          <a:xfrm>
            <a:off x="311785" y="1293726"/>
            <a:ext cx="2867025" cy="30861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p:nvPr/>
        </p:nvSpPr>
        <p:spPr>
          <a:xfrm>
            <a:off x="3468370" y="455295"/>
            <a:ext cx="7590956" cy="2306955"/>
          </a:xfrm>
          <a:prstGeom prst="rect">
            <a:avLst/>
          </a:prstGeom>
          <a:noFill/>
        </p:spPr>
        <p:txBody>
          <a:bodyPr wrap="square" rtlCol="0" anchor="t">
            <a:spAutoFit/>
          </a:bodyPr>
          <a:lstStyle/>
          <a:p>
            <a:r>
              <a:rPr lang="en-US" altLang="en-IN" sz="3600" b="1" dirty="0">
                <a:sym typeface="+mn-ea"/>
              </a:rPr>
              <a:t>            </a:t>
            </a:r>
            <a:r>
              <a:rPr lang="en-IN" sz="3600" b="1" dirty="0">
                <a:sym typeface="+mn-ea"/>
              </a:rPr>
              <a:t>Updates </a:t>
            </a:r>
            <a:r>
              <a:rPr lang="en-IN" sz="3600" b="1">
                <a:sym typeface="+mn-ea"/>
              </a:rPr>
              <a:t>2</a:t>
            </a:r>
            <a:r>
              <a:rPr lang="en-US" altLang="en-IN" sz="3600" b="1">
                <a:sym typeface="+mn-ea"/>
              </a:rPr>
              <a:t>026</a:t>
            </a:r>
            <a:endParaRPr lang="en-US" altLang="en-IN" sz="3600" b="1" dirty="0">
              <a:sym typeface="+mn-ea"/>
            </a:endParaRPr>
          </a:p>
          <a:p>
            <a:r>
              <a:rPr lang="en-US" altLang="en-IN" sz="3600" b="1">
                <a:sym typeface="+mn-ea"/>
              </a:rPr>
              <a:t>   29th Annual Conference</a:t>
            </a:r>
          </a:p>
          <a:p>
            <a:r>
              <a:rPr lang="en-US" altLang="en-IN" sz="3600" b="1">
                <a:sym typeface="+mn-ea"/>
              </a:rPr>
              <a:t>Theme:</a:t>
            </a:r>
          </a:p>
          <a:p>
            <a:endParaRPr lang="en-US" altLang="en-IN" sz="3600" b="1" dirty="0">
              <a:sym typeface="+mn-ea"/>
            </a:endParaRPr>
          </a:p>
        </p:txBody>
      </p:sp>
      <p:sp>
        <p:nvSpPr>
          <p:cNvPr id="101" name="Text Box 100"/>
          <p:cNvSpPr txBox="1"/>
          <p:nvPr/>
        </p:nvSpPr>
        <p:spPr>
          <a:xfrm>
            <a:off x="3284220" y="2891155"/>
            <a:ext cx="8662035" cy="2061210"/>
          </a:xfrm>
          <a:prstGeom prst="rect">
            <a:avLst/>
          </a:prstGeom>
          <a:noFill/>
          <a:ln w="9525">
            <a:noFill/>
          </a:ln>
        </p:spPr>
        <p:txBody>
          <a:bodyPr wrap="square">
            <a:spAutoFit/>
          </a:bodyPr>
          <a:lstStyle/>
          <a:p>
            <a:pPr indent="0"/>
            <a:endParaRPr lang="en-US" sz="3200" b="1">
              <a:solidFill>
                <a:srgbClr val="000000"/>
              </a:solidFill>
              <a:latin typeface="Calibri" panose="020F0502020204030204" charset="0"/>
              <a:cs typeface="Times New Roman" panose="02020603050405020304" charset="0"/>
            </a:endParaRPr>
          </a:p>
          <a:p>
            <a:pPr indent="0"/>
            <a:endParaRPr lang="en-US" sz="3200" b="1">
              <a:solidFill>
                <a:srgbClr val="000000"/>
              </a:solidFill>
              <a:latin typeface="Calibri" panose="020F0502020204030204" charset="0"/>
              <a:cs typeface="Times New Roman" panose="02020603050405020304" charset="0"/>
            </a:endParaRPr>
          </a:p>
          <a:p>
            <a:pPr indent="0"/>
            <a:r>
              <a:rPr lang="en-US" altLang="en-US" sz="3200" b="1">
                <a:solidFill>
                  <a:srgbClr val="000000"/>
                </a:solidFill>
                <a:latin typeface="Calibri" panose="020F0502020204030204" charset="0"/>
                <a:cs typeface="Times New Roman" panose="02020603050405020304" charset="0"/>
              </a:rPr>
              <a:t>Dr </a:t>
            </a:r>
          </a:p>
          <a:p>
            <a:pPr indent="0"/>
            <a:r>
              <a:rPr lang="en-US" altLang="en-US" sz="3200" b="1">
                <a:solidFill>
                  <a:srgbClr val="000000"/>
                </a:solidFill>
                <a:latin typeface="Calibri" panose="020F0502020204030204" charset="0"/>
                <a:cs typeface="Times New Roman" panose="02020603050405020304" charset="0"/>
              </a:rPr>
              <a:t>Topic </a:t>
            </a:r>
          </a:p>
        </p:txBody>
      </p:sp>
      <p:pic>
        <p:nvPicPr>
          <p:cNvPr id="8" name="Content Placeholder 2"/>
          <p:cNvPicPr>
            <a:picLocks noGrp="1" noChangeAspect="1"/>
          </p:cNvPicPr>
          <p:nvPr>
            <p:ph sz="half" idx="2"/>
          </p:nvPr>
        </p:nvPicPr>
        <p:blipFill>
          <a:blip r:embed="rId3" cstate="print">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059160" y="161925"/>
            <a:ext cx="953770" cy="1121410"/>
          </a:xfrm>
          <a:prstGeom prst="rect">
            <a:avLst/>
          </a:prstGeom>
          <a:noFill/>
          <a:ln w="9525">
            <a:noFill/>
          </a:ln>
        </p:spPr>
      </p:pic>
      <p:sp>
        <p:nvSpPr>
          <p:cNvPr id="4" name="Text Box 3"/>
          <p:cNvSpPr txBox="1"/>
          <p:nvPr/>
        </p:nvSpPr>
        <p:spPr>
          <a:xfrm>
            <a:off x="353060" y="2534285"/>
            <a:ext cx="8662035" cy="1076325"/>
          </a:xfrm>
          <a:prstGeom prst="rect">
            <a:avLst/>
          </a:prstGeom>
          <a:noFill/>
          <a:ln w="9525">
            <a:noFill/>
          </a:ln>
        </p:spPr>
        <p:txBody>
          <a:bodyPr wrap="square">
            <a:spAutoFit/>
          </a:bodyPr>
          <a:lstStyle/>
          <a:p>
            <a:pPr indent="0"/>
            <a:endParaRPr lang="en-US" sz="3200" b="1">
              <a:solidFill>
                <a:srgbClr val="000000"/>
              </a:solidFill>
              <a:latin typeface="Calibri" panose="020F0502020204030204" charset="0"/>
              <a:cs typeface="Times New Roman" panose="02020603050405020304" charset="0"/>
            </a:endParaRPr>
          </a:p>
          <a:p>
            <a:pPr indent="0"/>
            <a:r>
              <a:rPr lang="en-US" sz="3200" b="1">
                <a:solidFill>
                  <a:srgbClr val="000000"/>
                </a:solidFill>
                <a:latin typeface="Calibri" panose="020F0502020204030204" charset="0"/>
                <a:cs typeface="Times New Roman" panose="02020603050405020304" charset="0"/>
              </a:rPr>
              <a:t>Photo</a:t>
            </a:r>
            <a:r>
              <a:rPr lang="en-US" altLang="en-US" sz="3200" b="1">
                <a:solidFill>
                  <a:srgbClr val="000000"/>
                </a:solidFill>
                <a:latin typeface="Calibri" panose="020F0502020204030204" charset="0"/>
                <a:cs typeface="Times New Roman" panose="02020603050405020304" charset="0"/>
              </a:rPr>
              <a:t> </a:t>
            </a:r>
          </a:p>
        </p:txBody>
      </p:sp>
    </p:spTree>
  </p:cSld>
  <p:clrMapOvr>
    <a:masterClrMapping/>
  </p:clrMapOvr>
</p:sld>
</file>

<file path=ppt/theme/theme1.xml><?xml version="1.0" encoding="utf-8"?>
<a:theme xmlns:a="http://schemas.openxmlformats.org/drawingml/2006/main" name="Orange Waves">
  <a:themeElements>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fontScheme name="Orang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Orang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rang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rang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rang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rang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rang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ang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rang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rang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rang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rang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rang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1085</Words>
  <Application>Microsoft Office PowerPoint</Application>
  <PresentationFormat>Widescreen</PresentationFormat>
  <Paragraphs>160</Paragraphs>
  <Slides>24</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Yu Gothic UI Semilight</vt:lpstr>
      <vt:lpstr>Arial</vt:lpstr>
      <vt:lpstr>Brush Script MT</vt:lpstr>
      <vt:lpstr>Calibri</vt:lpstr>
      <vt:lpstr>Roboto</vt:lpstr>
      <vt:lpstr>Orange Waves</vt:lpstr>
      <vt:lpstr>                           Navi Mumbai         Obstetrics &amp; Gynaecological Society               Dr Pradeep Khopkar Oration                            YEAR : 2006-2023 </vt:lpstr>
      <vt:lpstr>PowerPoint Presentation</vt:lpstr>
      <vt:lpstr>Birth of Navi Mumbai Ob Gyn Association :1996</vt:lpstr>
      <vt:lpstr>PowerPoint Presentation</vt:lpstr>
      <vt:lpstr>PowerPoint Presentation</vt:lpstr>
      <vt:lpstr>PowerPoint Presentation</vt:lpstr>
      <vt:lpstr>PowerPoint Presentation</vt:lpstr>
      <vt:lpstr>PowerPoint Presentation</vt:lpstr>
      <vt:lpstr>2006………………..</vt:lpstr>
      <vt:lpstr>    Updates 2006 :                              Updates 2007 9th Annual Conference            10th Annual Conference</vt:lpstr>
      <vt:lpstr>       Updates 2008                                           Updates 2009 11th Annual Conference                   12th Annual Conference                                                      </vt:lpstr>
      <vt:lpstr>      Updates 2010                       Updates 2011 13th Annual Conference   14th Annual Conference              </vt:lpstr>
      <vt:lpstr>      Updates 2012                           Updates 2013 15th Annual Conference   16th Annual Conference  </vt:lpstr>
      <vt:lpstr>           Updates 2014                  Updates 2015 17th Annual Conference  18th Annual Conference  </vt:lpstr>
      <vt:lpstr>       Updates 2016                         Updates 2017 19th Annual Conference    20th Annual Conference </vt:lpstr>
      <vt:lpstr>                          Updates 2018                  21st Annual Conference </vt:lpstr>
      <vt:lpstr>                          Updates 2019                 22nd Annual Conference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 Mumbai Obstetrics &amp; Gynaecological Society</dc:title>
  <dc:creator>Dr Sucheta Kinjawadekar</dc:creator>
  <cp:lastModifiedBy>Spidy Web</cp:lastModifiedBy>
  <cp:revision>79</cp:revision>
  <dcterms:created xsi:type="dcterms:W3CDTF">2017-09-19T14:39:00Z</dcterms:created>
  <dcterms:modified xsi:type="dcterms:W3CDTF">2026-09-07T21:28:33Z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F757E3EAD87F43F49DD886189DB47EF4_13</vt:lpwstr>
  </property>
  <property fmtid="{D5CDD505-2E9C-101B-9397-08002B2CF9AE}" pid="3" name="KSOProductBuildVer">
    <vt:lpwstr>1033-12.1.0.25242</vt:lpwstr>
  </property>
</Properties>
</file>